
<file path=[Content_Types].xml><?xml version="1.0" encoding="utf-8"?>
<Types xmlns="http://schemas.openxmlformats.org/package/2006/content-types">
  <Default Extension="xml" ContentType="application/xml"/>
  <Default Extension="jpeg" ContentType="image/jpeg"/>
  <Default Extension="wdp" ContentType="image/vnd.ms-photo"/>
  <Default Extension="gif" ContentType="image/gif"/>
  <Default Extension="png" ContentType="image/pn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1"/>
  </p:notesMasterIdLst>
  <p:sldIdLst>
    <p:sldId id="256" r:id="rId2"/>
    <p:sldId id="257" r:id="rId3"/>
    <p:sldId id="259"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4" r:id="rId34"/>
    <p:sldId id="297" r:id="rId35"/>
    <p:sldId id="295" r:id="rId36"/>
    <p:sldId id="296" r:id="rId37"/>
    <p:sldId id="290" r:id="rId38"/>
    <p:sldId id="291" r:id="rId39"/>
    <p:sldId id="292" r:id="rId40"/>
    <p:sldId id="293" r:id="rId41"/>
    <p:sldId id="298" r:id="rId42"/>
    <p:sldId id="299" r:id="rId43"/>
    <p:sldId id="300" r:id="rId44"/>
    <p:sldId id="301" r:id="rId45"/>
    <p:sldId id="302" r:id="rId46"/>
    <p:sldId id="372" r:id="rId47"/>
    <p:sldId id="373" r:id="rId48"/>
    <p:sldId id="374" r:id="rId49"/>
    <p:sldId id="375" r:id="rId50"/>
    <p:sldId id="376" r:id="rId51"/>
    <p:sldId id="377" r:id="rId52"/>
    <p:sldId id="335" r:id="rId53"/>
    <p:sldId id="338" r:id="rId54"/>
    <p:sldId id="337" r:id="rId55"/>
    <p:sldId id="339"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4" r:id="rId81"/>
    <p:sldId id="365" r:id="rId82"/>
    <p:sldId id="366" r:id="rId83"/>
    <p:sldId id="367" r:id="rId84"/>
    <p:sldId id="368" r:id="rId85"/>
    <p:sldId id="370" r:id="rId86"/>
    <p:sldId id="369" r:id="rId87"/>
    <p:sldId id="371" r:id="rId88"/>
    <p:sldId id="303" r:id="rId89"/>
    <p:sldId id="304" r:id="rId90"/>
    <p:sldId id="305" r:id="rId91"/>
    <p:sldId id="306" r:id="rId92"/>
    <p:sldId id="307" r:id="rId93"/>
    <p:sldId id="308" r:id="rId94"/>
    <p:sldId id="309" r:id="rId95"/>
    <p:sldId id="310" r:id="rId96"/>
    <p:sldId id="311" r:id="rId97"/>
    <p:sldId id="312" r:id="rId98"/>
    <p:sldId id="313" r:id="rId99"/>
    <p:sldId id="314" r:id="rId100"/>
    <p:sldId id="315" r:id="rId101"/>
    <p:sldId id="316" r:id="rId102"/>
    <p:sldId id="317" r:id="rId103"/>
    <p:sldId id="318" r:id="rId104"/>
    <p:sldId id="319" r:id="rId105"/>
    <p:sldId id="320" r:id="rId106"/>
    <p:sldId id="321" r:id="rId107"/>
    <p:sldId id="322" r:id="rId108"/>
    <p:sldId id="323" r:id="rId109"/>
    <p:sldId id="324" r:id="rId110"/>
    <p:sldId id="325" r:id="rId111"/>
    <p:sldId id="326" r:id="rId112"/>
    <p:sldId id="327" r:id="rId113"/>
    <p:sldId id="328" r:id="rId114"/>
    <p:sldId id="329" r:id="rId115"/>
    <p:sldId id="330" r:id="rId116"/>
    <p:sldId id="331" r:id="rId117"/>
    <p:sldId id="333" r:id="rId118"/>
    <p:sldId id="334" r:id="rId119"/>
    <p:sldId id="258" r:id="rId120"/>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287A"/>
    <a:srgbClr val="9028F8"/>
    <a:srgbClr val="D77DFB"/>
    <a:srgbClr val="6C0595"/>
    <a:srgbClr val="ED739F"/>
    <a:srgbClr val="885189"/>
    <a:srgbClr val="389B11"/>
    <a:srgbClr val="47C515"/>
    <a:srgbClr val="78D731"/>
    <a:srgbClr val="24D4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6" d="100"/>
          <a:sy n="76" d="100"/>
        </p:scale>
        <p:origin x="-2648" y="-10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121" Type="http://schemas.openxmlformats.org/officeDocument/2006/relationships/notesMaster" Target="notesMasters/notesMaster1.xml"/><Relationship Id="rId60" Type="http://schemas.openxmlformats.org/officeDocument/2006/relationships/slide" Target="slides/slide59.xml"/><Relationship Id="rId70" Type="http://schemas.openxmlformats.org/officeDocument/2006/relationships/slide" Target="slides/slide69.xml"/><Relationship Id="rId94" Type="http://schemas.openxmlformats.org/officeDocument/2006/relationships/slide" Target="slides/slide93.xml"/><Relationship Id="rId7" Type="http://schemas.openxmlformats.org/officeDocument/2006/relationships/slide" Target="slides/slide6.xml"/><Relationship Id="rId74" Type="http://schemas.openxmlformats.org/officeDocument/2006/relationships/slide" Target="slides/slide73.xml"/><Relationship Id="rId102" Type="http://schemas.openxmlformats.org/officeDocument/2006/relationships/slide" Target="slides/slide101.xml"/><Relationship Id="rId25" Type="http://schemas.openxmlformats.org/officeDocument/2006/relationships/slide" Target="slides/slide24.xml"/><Relationship Id="rId106" Type="http://schemas.openxmlformats.org/officeDocument/2006/relationships/slide" Target="slides/slide105.xml"/><Relationship Id="rId122" Type="http://schemas.openxmlformats.org/officeDocument/2006/relationships/printerSettings" Target="printerSettings/printerSettings1.bin"/><Relationship Id="rId116" Type="http://schemas.openxmlformats.org/officeDocument/2006/relationships/slide" Target="slides/slide115.xml"/><Relationship Id="rId119" Type="http://schemas.openxmlformats.org/officeDocument/2006/relationships/slide" Target="slides/slide118.xml"/><Relationship Id="rId96" Type="http://schemas.openxmlformats.org/officeDocument/2006/relationships/slide" Target="slides/slide95.xml"/><Relationship Id="rId10" Type="http://schemas.openxmlformats.org/officeDocument/2006/relationships/slide" Target="slides/slide9.xml"/><Relationship Id="rId50" Type="http://schemas.openxmlformats.org/officeDocument/2006/relationships/slide" Target="slides/slide49.xml"/><Relationship Id="rId118" Type="http://schemas.openxmlformats.org/officeDocument/2006/relationships/slide" Target="slides/slide117.xml"/><Relationship Id="rId17" Type="http://schemas.openxmlformats.org/officeDocument/2006/relationships/slide" Target="slides/slide16.xml"/><Relationship Id="rId107" Type="http://schemas.openxmlformats.org/officeDocument/2006/relationships/slide" Target="slides/slide106.xml"/><Relationship Id="rId71" Type="http://schemas.openxmlformats.org/officeDocument/2006/relationships/slide" Target="slides/slide70.xml"/><Relationship Id="rId4" Type="http://schemas.openxmlformats.org/officeDocument/2006/relationships/slide" Target="slides/slide3.xml"/><Relationship Id="rId28" Type="http://schemas.openxmlformats.org/officeDocument/2006/relationships/slide" Target="slides/slide27.xml"/><Relationship Id="rId89" Type="http://schemas.openxmlformats.org/officeDocument/2006/relationships/slide" Target="slides/slide88.xml"/><Relationship Id="rId114" Type="http://schemas.openxmlformats.org/officeDocument/2006/relationships/slide" Target="slides/slide113.xml"/><Relationship Id="rId88" Type="http://schemas.openxmlformats.org/officeDocument/2006/relationships/slide" Target="slides/slide87.xml"/><Relationship Id="rId82" Type="http://schemas.openxmlformats.org/officeDocument/2006/relationships/slide" Target="slides/slide81.xml"/><Relationship Id="rId124" Type="http://schemas.openxmlformats.org/officeDocument/2006/relationships/viewProps" Target="viewProps.xml"/><Relationship Id="rId69" Type="http://schemas.openxmlformats.org/officeDocument/2006/relationships/slide" Target="slides/slide6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72" Type="http://schemas.openxmlformats.org/officeDocument/2006/relationships/slide" Target="slides/slide71.xml"/><Relationship Id="rId35" Type="http://schemas.openxmlformats.org/officeDocument/2006/relationships/slide" Target="slides/slide34.xml"/><Relationship Id="rId75" Type="http://schemas.openxmlformats.org/officeDocument/2006/relationships/slide" Target="slides/slide74.xml"/><Relationship Id="rId80" Type="http://schemas.openxmlformats.org/officeDocument/2006/relationships/slide" Target="slides/slide79.xml"/><Relationship Id="rId31" Type="http://schemas.openxmlformats.org/officeDocument/2006/relationships/slide" Target="slides/slide30.xml"/><Relationship Id="rId62" Type="http://schemas.openxmlformats.org/officeDocument/2006/relationships/slide" Target="slides/slide61.xml"/><Relationship Id="rId79" Type="http://schemas.openxmlformats.org/officeDocument/2006/relationships/slide" Target="slides/slide78.xml"/><Relationship Id="rId97" Type="http://schemas.openxmlformats.org/officeDocument/2006/relationships/slide" Target="slides/slide96.xml"/><Relationship Id="rId111" Type="http://schemas.openxmlformats.org/officeDocument/2006/relationships/slide" Target="slides/slide110.xml"/><Relationship Id="rId98" Type="http://schemas.openxmlformats.org/officeDocument/2006/relationships/slide" Target="slides/slide97.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32" Type="http://schemas.openxmlformats.org/officeDocument/2006/relationships/slide" Target="slides/slide31.xml"/><Relationship Id="rId13" Type="http://schemas.openxmlformats.org/officeDocument/2006/relationships/slide" Target="slides/slide12.xml"/><Relationship Id="rId52" Type="http://schemas.openxmlformats.org/officeDocument/2006/relationships/slide" Target="slides/slide51.xml"/><Relationship Id="rId54" Type="http://schemas.openxmlformats.org/officeDocument/2006/relationships/slide" Target="slides/slide53.xml"/><Relationship Id="rId101" Type="http://schemas.openxmlformats.org/officeDocument/2006/relationships/slide" Target="slides/slide100.xml"/><Relationship Id="rId23" Type="http://schemas.openxmlformats.org/officeDocument/2006/relationships/slide" Target="slides/slide22.xml"/><Relationship Id="rId61" Type="http://schemas.openxmlformats.org/officeDocument/2006/relationships/slide" Target="slides/slide60.xml"/><Relationship Id="rId53" Type="http://schemas.openxmlformats.org/officeDocument/2006/relationships/slide" Target="slides/slide52.xml"/><Relationship Id="rId84" Type="http://schemas.openxmlformats.org/officeDocument/2006/relationships/slide" Target="slides/slide83.xml"/><Relationship Id="rId30" Type="http://schemas.openxmlformats.org/officeDocument/2006/relationships/slide" Target="slides/slide29.xml"/><Relationship Id="rId29" Type="http://schemas.openxmlformats.org/officeDocument/2006/relationships/slide" Target="slides/slide28.xml"/><Relationship Id="rId83" Type="http://schemas.openxmlformats.org/officeDocument/2006/relationships/slide" Target="slides/slide82.xml"/><Relationship Id="rId41" Type="http://schemas.openxmlformats.org/officeDocument/2006/relationships/slide" Target="slides/slide40.xml"/><Relationship Id="rId5" Type="http://schemas.openxmlformats.org/officeDocument/2006/relationships/slide" Target="slides/slide4.xml"/><Relationship Id="rId22" Type="http://schemas.openxmlformats.org/officeDocument/2006/relationships/slide" Target="slides/slide21.xml"/><Relationship Id="rId95" Type="http://schemas.openxmlformats.org/officeDocument/2006/relationships/slide" Target="slides/slide94.xml"/><Relationship Id="rId39" Type="http://schemas.openxmlformats.org/officeDocument/2006/relationships/slide" Target="slides/slide38.xml"/><Relationship Id="rId43" Type="http://schemas.openxmlformats.org/officeDocument/2006/relationships/slide" Target="slides/slide42.xml"/><Relationship Id="rId104" Type="http://schemas.openxmlformats.org/officeDocument/2006/relationships/slide" Target="slides/slide103.xml"/><Relationship Id="rId90" Type="http://schemas.openxmlformats.org/officeDocument/2006/relationships/slide" Target="slides/slide89.xml"/><Relationship Id="rId77" Type="http://schemas.openxmlformats.org/officeDocument/2006/relationships/slide" Target="slides/slide76.xml"/><Relationship Id="rId63" Type="http://schemas.openxmlformats.org/officeDocument/2006/relationships/slide" Target="slides/slide62.xml"/><Relationship Id="rId85" Type="http://schemas.openxmlformats.org/officeDocument/2006/relationships/slide" Target="slides/slide84.xml"/><Relationship Id="rId105" Type="http://schemas.openxmlformats.org/officeDocument/2006/relationships/slide" Target="slides/slide104.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99" Type="http://schemas.openxmlformats.org/officeDocument/2006/relationships/slide" Target="slides/slide98.xml"/><Relationship Id="rId14" Type="http://schemas.openxmlformats.org/officeDocument/2006/relationships/slide" Target="slides/slide13.xml"/><Relationship Id="rId103" Type="http://schemas.openxmlformats.org/officeDocument/2006/relationships/slide" Target="slides/slide102.xml"/><Relationship Id="rId92" Type="http://schemas.openxmlformats.org/officeDocument/2006/relationships/slide" Target="slides/slide91.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slide" Target="slides/slide72.xml"/><Relationship Id="rId87" Type="http://schemas.openxmlformats.org/officeDocument/2006/relationships/slide" Target="slides/slide86.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117" Type="http://schemas.openxmlformats.org/officeDocument/2006/relationships/slide" Target="slides/slide116.xml"/><Relationship Id="rId112" Type="http://schemas.openxmlformats.org/officeDocument/2006/relationships/slide" Target="slides/slide111.xml"/><Relationship Id="rId19" Type="http://schemas.openxmlformats.org/officeDocument/2006/relationships/slide" Target="slides/slide18.xml"/><Relationship Id="rId120" Type="http://schemas.openxmlformats.org/officeDocument/2006/relationships/slide" Target="slides/slide119.xml"/><Relationship Id="rId126" Type="http://schemas.openxmlformats.org/officeDocument/2006/relationships/tableStyles" Target="tableStyles.xml"/><Relationship Id="rId57" Type="http://schemas.openxmlformats.org/officeDocument/2006/relationships/slide" Target="slides/slide56.xml"/><Relationship Id="rId109" Type="http://schemas.openxmlformats.org/officeDocument/2006/relationships/slide" Target="slides/slide108.xml"/><Relationship Id="rId46" Type="http://schemas.openxmlformats.org/officeDocument/2006/relationships/slide" Target="slides/slide45.xml"/><Relationship Id="rId86" Type="http://schemas.openxmlformats.org/officeDocument/2006/relationships/slide" Target="slides/slide85.xml"/><Relationship Id="rId59" Type="http://schemas.openxmlformats.org/officeDocument/2006/relationships/slide" Target="slides/slide58.xml"/><Relationship Id="rId51" Type="http://schemas.openxmlformats.org/officeDocument/2006/relationships/slide" Target="slides/slide50.xml"/><Relationship Id="rId66" Type="http://schemas.openxmlformats.org/officeDocument/2006/relationships/slide" Target="slides/slide65.xml"/><Relationship Id="rId55" Type="http://schemas.openxmlformats.org/officeDocument/2006/relationships/slide" Target="slides/slide54.xml"/><Relationship Id="rId34" Type="http://schemas.openxmlformats.org/officeDocument/2006/relationships/slide" Target="slides/slide33.xml"/><Relationship Id="rId81" Type="http://schemas.openxmlformats.org/officeDocument/2006/relationships/slide" Target="slides/slide80.xml"/><Relationship Id="rId40" Type="http://schemas.openxmlformats.org/officeDocument/2006/relationships/slide" Target="slides/slide39.xml"/><Relationship Id="rId36" Type="http://schemas.openxmlformats.org/officeDocument/2006/relationships/slide" Target="slides/slide35.xml"/><Relationship Id="rId125" Type="http://schemas.openxmlformats.org/officeDocument/2006/relationships/theme" Target="theme/theme1.xml"/><Relationship Id="rId76" Type="http://schemas.openxmlformats.org/officeDocument/2006/relationships/slide" Target="slides/slide75.xml"/><Relationship Id="rId8" Type="http://schemas.openxmlformats.org/officeDocument/2006/relationships/slide" Target="slides/slide7.xml"/><Relationship Id="rId65" Type="http://schemas.openxmlformats.org/officeDocument/2006/relationships/slide" Target="slides/slide64.xml"/><Relationship Id="rId67" Type="http://schemas.openxmlformats.org/officeDocument/2006/relationships/slide" Target="slides/slide66.xml"/><Relationship Id="rId37" Type="http://schemas.openxmlformats.org/officeDocument/2006/relationships/slide" Target="slides/slide36.xml"/><Relationship Id="rId110" Type="http://schemas.openxmlformats.org/officeDocument/2006/relationships/slide" Target="slides/slide109.xml"/><Relationship Id="rId113" Type="http://schemas.openxmlformats.org/officeDocument/2006/relationships/slide" Target="slides/slide112.xml"/><Relationship Id="rId12" Type="http://schemas.openxmlformats.org/officeDocument/2006/relationships/slide" Target="slides/slide11.xml"/><Relationship Id="rId108" Type="http://schemas.openxmlformats.org/officeDocument/2006/relationships/slide" Target="slides/slide107.xml"/><Relationship Id="rId3" Type="http://schemas.openxmlformats.org/officeDocument/2006/relationships/slide" Target="slides/slide2.xml"/><Relationship Id="rId123" Type="http://schemas.openxmlformats.org/officeDocument/2006/relationships/presProps" Target="presProps.xml"/><Relationship Id="rId26" Type="http://schemas.openxmlformats.org/officeDocument/2006/relationships/slide" Target="slides/slide25.xml"/><Relationship Id="rId100" Type="http://schemas.openxmlformats.org/officeDocument/2006/relationships/slide" Target="slides/slide99.xml"/><Relationship Id="rId11" Type="http://schemas.openxmlformats.org/officeDocument/2006/relationships/slide" Target="slides/slide10.xml"/><Relationship Id="rId68" Type="http://schemas.openxmlformats.org/officeDocument/2006/relationships/slide" Target="slides/slide67.xml"/><Relationship Id="rId115" Type="http://schemas.openxmlformats.org/officeDocument/2006/relationships/slide" Target="slides/slide114.xml"/><Relationship Id="rId16" Type="http://schemas.openxmlformats.org/officeDocument/2006/relationships/slide" Target="slides/slide15.xml"/><Relationship Id="rId33" Type="http://schemas.openxmlformats.org/officeDocument/2006/relationships/slide" Target="slides/slide32.xml"/><Relationship Id="rId91" Type="http://schemas.openxmlformats.org/officeDocument/2006/relationships/slide" Target="slides/slide90.xml"/><Relationship Id="rId93" Type="http://schemas.openxmlformats.org/officeDocument/2006/relationships/slide" Target="slides/slide92.xml"/><Relationship Id="rId78" Type="http://schemas.openxmlformats.org/officeDocument/2006/relationships/slide" Target="slides/slide77.xml"/><Relationship Id="rId15" Type="http://schemas.openxmlformats.org/officeDocument/2006/relationships/slide" Target="slides/slide14.xml"/><Relationship Id="rId21"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487131-BDB1-46FB-BE88-072077172D09}" type="datetimeFigureOut">
              <a:rPr lang="es-MX" smtClean="0"/>
              <a:pPr/>
              <a:t>09/05/17</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E0B513-43F6-4052-AED5-947513DD89D3}" type="slidenum">
              <a:rPr lang="es-MX" smtClean="0"/>
              <a:pPr/>
              <a:t>‹Nr.›</a:t>
            </a:fld>
            <a:endParaRPr lang="es-MX"/>
          </a:p>
        </p:txBody>
      </p:sp>
    </p:spTree>
    <p:extLst>
      <p:ext uri="{BB962C8B-B14F-4D97-AF65-F5344CB8AC3E}">
        <p14:creationId xmlns:p14="http://schemas.microsoft.com/office/powerpoint/2010/main" val="4266472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3AE0B513-43F6-4052-AED5-947513DD89D3}" type="slidenum">
              <a:rPr lang="es-MX" smtClean="0"/>
              <a:pPr/>
              <a:t>76</a:t>
            </a:fld>
            <a:endParaRPr lang="es-MX"/>
          </a:p>
        </p:txBody>
      </p:sp>
    </p:spTree>
    <p:extLst>
      <p:ext uri="{BB962C8B-B14F-4D97-AF65-F5344CB8AC3E}">
        <p14:creationId xmlns:p14="http://schemas.microsoft.com/office/powerpoint/2010/main" val="297031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3AE0B513-43F6-4052-AED5-947513DD89D3}" type="slidenum">
              <a:rPr lang="es-MX" smtClean="0"/>
              <a:pPr/>
              <a:t>77</a:t>
            </a:fld>
            <a:endParaRPr lang="es-MX"/>
          </a:p>
        </p:txBody>
      </p:sp>
    </p:spTree>
    <p:extLst>
      <p:ext uri="{BB962C8B-B14F-4D97-AF65-F5344CB8AC3E}">
        <p14:creationId xmlns:p14="http://schemas.microsoft.com/office/powerpoint/2010/main" val="756960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1">
        <a:schemeClr val="bg2"/>
      </p:bgRef>
    </p:bg>
    <p:spTree>
      <p:nvGrpSpPr>
        <p:cNvPr id="1" name=""/>
        <p:cNvGrpSpPr/>
        <p:nvPr/>
      </p:nvGrpSpPr>
      <p:grpSpPr>
        <a:xfrm>
          <a:off x="0" y="0"/>
          <a:ext cx="0" cy="0"/>
          <a:chOff x="0" y="0"/>
          <a:chExt cx="0" cy="0"/>
        </a:xfrm>
      </p:grpSpPr>
      <p:sp>
        <p:nvSpPr>
          <p:cNvPr id="15" name="14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Rectángulo"/>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Rectángulo"/>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11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Subtítulo"/>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36B6DDDF-4C4A-4B37-B861-310B06512BED}" type="datetimeFigureOut">
              <a:rPr lang="es-MX" smtClean="0"/>
              <a:pPr/>
              <a:t>09/05/17</a:t>
            </a:fld>
            <a:endParaRPr lang="es-MX"/>
          </a:p>
        </p:txBody>
      </p:sp>
      <p:sp>
        <p:nvSpPr>
          <p:cNvPr id="17" name="16 Marcador de pie de página"/>
          <p:cNvSpPr>
            <a:spLocks noGrp="1"/>
          </p:cNvSpPr>
          <p:nvPr>
            <p:ph type="ftr" sz="quarter" idx="11"/>
          </p:nvPr>
        </p:nvSpPr>
        <p:spPr/>
        <p:txBody>
          <a:bodyPr/>
          <a:lstStyle/>
          <a:p>
            <a:endParaRPr lang="es-MX"/>
          </a:p>
        </p:txBody>
      </p:sp>
      <p:sp>
        <p:nvSpPr>
          <p:cNvPr id="7" name="6 Conector recto"/>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9 Rectángulo"/>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12 Elipse"/>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13 Elipse"/>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28 Marcador de número de diapositiva"/>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D256E758-2EF2-4026-A60E-BF47300FD88D}" type="slidenum">
              <a:rPr lang="es-MX" smtClean="0"/>
              <a:pPr/>
              <a:t>‹Nr.›</a:t>
            </a:fld>
            <a:endParaRPr lang="es-MX"/>
          </a:p>
        </p:txBody>
      </p:sp>
      <p:sp>
        <p:nvSpPr>
          <p:cNvPr id="8" name="7 Título"/>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bg>
      <p:bgRef idx="1001">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36B6DDDF-4C4A-4B37-B861-310B06512BED}" type="datetimeFigureOut">
              <a:rPr lang="es-MX" smtClean="0"/>
              <a:pPr/>
              <a:t>09/05/17</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D256E758-2EF2-4026-A60E-BF47300FD88D}" type="slidenum">
              <a:rPr lang="es-MX" smtClean="0"/>
              <a:pPr/>
              <a:t>‹Nr.›</a:t>
            </a:fld>
            <a:endParaRPr lang="es-MX"/>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bg>
      <p:bgRef idx="1001">
        <a:schemeClr val="bg2"/>
      </p:bgRef>
    </p:bg>
    <p:spTree>
      <p:nvGrpSpPr>
        <p:cNvPr id="1" name=""/>
        <p:cNvGrpSpPr/>
        <p:nvPr/>
      </p:nvGrpSpPr>
      <p:grpSpPr>
        <a:xfrm>
          <a:off x="0" y="0"/>
          <a:ext cx="0" cy="0"/>
          <a:chOff x="0" y="0"/>
          <a:chExt cx="0" cy="0"/>
        </a:xfrm>
      </p:grpSpPr>
      <p:sp>
        <p:nvSpPr>
          <p:cNvPr id="7" name="6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7 Rectángulo"/>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Rectángulo"/>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9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10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11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12 Conector recto"/>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13 Elipse"/>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14 Elipse"/>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6915912" y="3009901"/>
            <a:ext cx="457200" cy="441325"/>
          </a:xfrm>
        </p:spPr>
        <p:txBody>
          <a:bodyPr/>
          <a:lstStyle/>
          <a:p>
            <a:fld id="{D256E758-2EF2-4026-A60E-BF47300FD88D}" type="slidenum">
              <a:rPr lang="es-MX" smtClean="0"/>
              <a:pPr/>
              <a:t>‹Nr.›</a:t>
            </a:fld>
            <a:endParaRPr lang="es-MX"/>
          </a:p>
        </p:txBody>
      </p:sp>
      <p:sp>
        <p:nvSpPr>
          <p:cNvPr id="3" name="2 Marcador de texto vertical"/>
          <p:cNvSpPr>
            <a:spLocks noGrp="1"/>
          </p:cNvSpPr>
          <p:nvPr>
            <p:ph type="body" orient="vert" idx="1"/>
          </p:nvPr>
        </p:nvSpPr>
        <p:spPr>
          <a:xfrm>
            <a:off x="304800" y="304800"/>
            <a:ext cx="6553200" cy="5821366"/>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36B6DDDF-4C4A-4B37-B861-310B06512BED}" type="datetimeFigureOut">
              <a:rPr lang="es-MX" smtClean="0"/>
              <a:pPr/>
              <a:t>09/05/17</a:t>
            </a:fld>
            <a:endParaRPr lang="es-MX"/>
          </a:p>
        </p:txBody>
      </p:sp>
      <p:sp>
        <p:nvSpPr>
          <p:cNvPr id="5" name="4 Marcador de pie de página"/>
          <p:cNvSpPr>
            <a:spLocks noGrp="1"/>
          </p:cNvSpPr>
          <p:nvPr>
            <p:ph type="ftr" sz="quarter" idx="11"/>
          </p:nvPr>
        </p:nvSpPr>
        <p:spPr/>
        <p:txBody>
          <a:bodyPr/>
          <a:lstStyle/>
          <a:p>
            <a:endParaRPr lang="es-MX"/>
          </a:p>
        </p:txBody>
      </p:sp>
      <p:sp>
        <p:nvSpPr>
          <p:cNvPr id="2" name="1 Título vertical"/>
          <p:cNvSpPr>
            <a:spLocks noGrp="1"/>
          </p:cNvSpPr>
          <p:nvPr>
            <p:ph type="title" orient="vert"/>
          </p:nvPr>
        </p:nvSpPr>
        <p:spPr>
          <a:xfrm>
            <a:off x="7391400" y="304801"/>
            <a:ext cx="1447800" cy="5851525"/>
          </a:xfrm>
        </p:spPr>
        <p:txBody>
          <a:bodyPr vert="eaVert"/>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Ref idx="1001">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chemeClr val="accent3">
                    <a:shade val="75000"/>
                  </a:schemeClr>
                </a:solidFill>
              </a:defRPr>
            </a:lvl1pPr>
          </a:lstStyle>
          <a:p>
            <a:r>
              <a:rPr kumimoji="0" lang="es-ES" smtClean="0"/>
              <a:t>Haga clic para modificar el estilo de título del patrón</a:t>
            </a:r>
            <a:endParaRPr kumimoji="0" lang="en-US"/>
          </a:p>
        </p:txBody>
      </p:sp>
      <p:sp>
        <p:nvSpPr>
          <p:cNvPr id="4" name="3 Marcador de fecha"/>
          <p:cNvSpPr>
            <a:spLocks noGrp="1"/>
          </p:cNvSpPr>
          <p:nvPr>
            <p:ph type="dt" sz="half" idx="10"/>
          </p:nvPr>
        </p:nvSpPr>
        <p:spPr/>
        <p:txBody>
          <a:bodyPr/>
          <a:lstStyle/>
          <a:p>
            <a:fld id="{36B6DDDF-4C4A-4B37-B861-310B06512BED}" type="datetimeFigureOut">
              <a:rPr lang="es-MX" smtClean="0"/>
              <a:pPr/>
              <a:t>09/05/17</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a:xfrm>
            <a:off x="4361688" y="1026372"/>
            <a:ext cx="457200" cy="441325"/>
          </a:xfrm>
        </p:spPr>
        <p:txBody>
          <a:bodyPr/>
          <a:lstStyle/>
          <a:p>
            <a:fld id="{D256E758-2EF2-4026-A60E-BF47300FD88D}" type="slidenum">
              <a:rPr lang="es-MX" smtClean="0"/>
              <a:pPr/>
              <a:t>‹Nr.›</a:t>
            </a:fld>
            <a:endParaRPr lang="es-MX"/>
          </a:p>
        </p:txBody>
      </p:sp>
      <p:sp>
        <p:nvSpPr>
          <p:cNvPr id="8" name="7 Marcador de contenido"/>
          <p:cNvSpPr>
            <a:spLocks noGrp="1"/>
          </p:cNvSpPr>
          <p:nvPr>
            <p:ph sz="quarter" idx="1"/>
          </p:nvPr>
        </p:nvSpPr>
        <p:spPr>
          <a:xfrm>
            <a:off x="301752" y="1527048"/>
            <a:ext cx="8503920"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1"/>
      </p:bgRef>
    </p:bg>
    <p:spTree>
      <p:nvGrpSpPr>
        <p:cNvPr id="1" name=""/>
        <p:cNvGrpSpPr/>
        <p:nvPr/>
      </p:nvGrpSpPr>
      <p:grpSpPr>
        <a:xfrm>
          <a:off x="0" y="0"/>
          <a:ext cx="0" cy="0"/>
          <a:chOff x="0" y="0"/>
          <a:chExt cx="0" cy="0"/>
        </a:xfrm>
      </p:grpSpPr>
      <p:sp>
        <p:nvSpPr>
          <p:cNvPr id="17" name="16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14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Rectángulo"/>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Rectángulo"/>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11 Rectángulo"/>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2 Marcador de texto"/>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13" name="12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13 Rectángulo"/>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4 Marcador de pie de página"/>
          <p:cNvSpPr>
            <a:spLocks noGrp="1"/>
          </p:cNvSpPr>
          <p:nvPr>
            <p:ph type="ftr" sz="quarter" idx="11"/>
          </p:nvPr>
        </p:nvSpPr>
        <p:spPr/>
        <p:txBody>
          <a:bodyPr/>
          <a:lstStyle/>
          <a:p>
            <a:endParaRPr lang="es-MX"/>
          </a:p>
        </p:txBody>
      </p:sp>
      <p:sp>
        <p:nvSpPr>
          <p:cNvPr id="4" name="3 Marcador de fecha"/>
          <p:cNvSpPr>
            <a:spLocks noGrp="1"/>
          </p:cNvSpPr>
          <p:nvPr>
            <p:ph type="dt" sz="half" idx="10"/>
          </p:nvPr>
        </p:nvSpPr>
        <p:spPr/>
        <p:txBody>
          <a:bodyPr/>
          <a:lstStyle/>
          <a:p>
            <a:fld id="{36B6DDDF-4C4A-4B37-B861-310B06512BED}" type="datetimeFigureOut">
              <a:rPr lang="es-MX" smtClean="0"/>
              <a:pPr/>
              <a:t>09/05/17</a:t>
            </a:fld>
            <a:endParaRPr lang="es-MX"/>
          </a:p>
        </p:txBody>
      </p:sp>
      <p:sp>
        <p:nvSpPr>
          <p:cNvPr id="8" name="7 Conector recto"/>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9 Elipse"/>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Elipse"/>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D256E758-2EF2-4026-A60E-BF47300FD88D}" type="slidenum">
              <a:rPr lang="es-MX" smtClean="0"/>
              <a:pPr/>
              <a:t>‹Nr.›</a:t>
            </a:fld>
            <a:endParaRPr lang="es-MX"/>
          </a:p>
        </p:txBody>
      </p:sp>
      <p:sp>
        <p:nvSpPr>
          <p:cNvPr id="2" name="1 Título"/>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bg>
      <p:bgRef idx="1001">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301752" y="228600"/>
            <a:ext cx="8534400" cy="758952"/>
          </a:xfrm>
        </p:spPr>
        <p:txBody>
          <a:bodyPr/>
          <a:lstStyle/>
          <a:p>
            <a:r>
              <a:rPr kumimoji="0" lang="es-ES" smtClean="0"/>
              <a:t>Haga clic para modificar el estilo de título del patrón</a:t>
            </a:r>
            <a:endParaRPr kumimoji="0" lang="en-US"/>
          </a:p>
        </p:txBody>
      </p:sp>
      <p:sp>
        <p:nvSpPr>
          <p:cNvPr id="5" name="4 Marcador de fecha"/>
          <p:cNvSpPr>
            <a:spLocks noGrp="1"/>
          </p:cNvSpPr>
          <p:nvPr>
            <p:ph type="dt" sz="half" idx="10"/>
          </p:nvPr>
        </p:nvSpPr>
        <p:spPr>
          <a:xfrm>
            <a:off x="5791200" y="6409944"/>
            <a:ext cx="3044952" cy="365760"/>
          </a:xfrm>
        </p:spPr>
        <p:txBody>
          <a:bodyPr/>
          <a:lstStyle/>
          <a:p>
            <a:fld id="{36B6DDDF-4C4A-4B37-B861-310B06512BED}" type="datetimeFigureOut">
              <a:rPr lang="es-MX" smtClean="0"/>
              <a:pPr/>
              <a:t>09/05/17</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D256E758-2EF2-4026-A60E-BF47300FD88D}" type="slidenum">
              <a:rPr lang="es-MX" smtClean="0"/>
              <a:pPr/>
              <a:t>‹Nr.›</a:t>
            </a:fld>
            <a:endParaRPr lang="es-MX"/>
          </a:p>
        </p:txBody>
      </p:sp>
      <p:sp>
        <p:nvSpPr>
          <p:cNvPr id="8" name="7 Conector recto"/>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9 Marcador de contenido"/>
          <p:cNvSpPr>
            <a:spLocks noGrp="1"/>
          </p:cNvSpPr>
          <p:nvPr>
            <p:ph sz="half" idx="1"/>
          </p:nvPr>
        </p:nvSpPr>
        <p:spPr>
          <a:xfrm>
            <a:off x="301752" y="1371600"/>
            <a:ext cx="4038600" cy="4681728"/>
          </a:xfrm>
        </p:spPr>
        <p:txBody>
          <a:bodyPr/>
          <a:lstStyle>
            <a:lvl1pPr>
              <a:defRPr sz="2500"/>
            </a:lvl1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2" name="11 Marcador de contenido"/>
          <p:cNvSpPr>
            <a:spLocks noGrp="1"/>
          </p:cNvSpPr>
          <p:nvPr>
            <p:ph sz="half" idx="2"/>
          </p:nvPr>
        </p:nvSpPr>
        <p:spPr>
          <a:xfrm>
            <a:off x="4800600" y="1371600"/>
            <a:ext cx="4038600" cy="4681728"/>
          </a:xfrm>
        </p:spPr>
        <p:txBody>
          <a:bodyPr/>
          <a:lstStyle>
            <a:lvl1pPr>
              <a:defRPr sz="2500"/>
            </a:lvl1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bg>
      <p:bgRef idx="1001">
        <a:schemeClr val="bg2"/>
      </p:bgRef>
    </p:bg>
    <p:spTree>
      <p:nvGrpSpPr>
        <p:cNvPr id="1" name=""/>
        <p:cNvGrpSpPr/>
        <p:nvPr/>
      </p:nvGrpSpPr>
      <p:grpSpPr>
        <a:xfrm>
          <a:off x="0" y="0"/>
          <a:ext cx="0" cy="0"/>
          <a:chOff x="0" y="0"/>
          <a:chExt cx="0" cy="0"/>
        </a:xfrm>
      </p:grpSpPr>
      <p:sp>
        <p:nvSpPr>
          <p:cNvPr id="10" name="9 Conector recto"/>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19 Rectángulo"/>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20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21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10 Rectángulo"/>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2 Marcador de texto"/>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7" name="6 Marcador de fecha"/>
          <p:cNvSpPr>
            <a:spLocks noGrp="1"/>
          </p:cNvSpPr>
          <p:nvPr>
            <p:ph type="dt" sz="half" idx="10"/>
          </p:nvPr>
        </p:nvSpPr>
        <p:spPr/>
        <p:txBody>
          <a:bodyPr/>
          <a:lstStyle/>
          <a:p>
            <a:fld id="{36B6DDDF-4C4A-4B37-B861-310B06512BED}" type="datetimeFigureOut">
              <a:rPr lang="es-MX" smtClean="0"/>
              <a:pPr/>
              <a:t>09/05/17</a:t>
            </a:fld>
            <a:endParaRPr lang="es-MX"/>
          </a:p>
        </p:txBody>
      </p:sp>
      <p:sp>
        <p:nvSpPr>
          <p:cNvPr id="8" name="7 Marcador de pie de página"/>
          <p:cNvSpPr>
            <a:spLocks noGrp="1"/>
          </p:cNvSpPr>
          <p:nvPr>
            <p:ph type="ftr" sz="quarter" idx="11"/>
          </p:nvPr>
        </p:nvSpPr>
        <p:spPr>
          <a:xfrm>
            <a:off x="304800" y="6409944"/>
            <a:ext cx="3581400" cy="365760"/>
          </a:xfrm>
        </p:spPr>
        <p:txBody>
          <a:bodyPr/>
          <a:lstStyle/>
          <a:p>
            <a:endParaRPr lang="es-MX"/>
          </a:p>
        </p:txBody>
      </p:sp>
      <p:sp>
        <p:nvSpPr>
          <p:cNvPr id="15" name="14 Conector recto"/>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23 Marcador de contenido"/>
          <p:cNvSpPr>
            <a:spLocks noGrp="1"/>
          </p:cNvSpPr>
          <p:nvPr>
            <p:ph sz="quarter" idx="2"/>
          </p:nvPr>
        </p:nvSpPr>
        <p:spPr>
          <a:xfrm>
            <a:off x="301752" y="2471383"/>
            <a:ext cx="4041648" cy="3818404"/>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6" name="25 Marcador de contenido"/>
          <p:cNvSpPr>
            <a:spLocks noGrp="1"/>
          </p:cNvSpPr>
          <p:nvPr>
            <p:ph sz="quarter" idx="4"/>
          </p:nvPr>
        </p:nvSpPr>
        <p:spPr>
          <a:xfrm>
            <a:off x="4800600" y="2471383"/>
            <a:ext cx="4038600" cy="3822192"/>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5" name="24 Elipse"/>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26 Elipse"/>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Marcador de número de diapositiva"/>
          <p:cNvSpPr>
            <a:spLocks noGrp="1"/>
          </p:cNvSpPr>
          <p:nvPr>
            <p:ph type="sldNum" sz="quarter" idx="12"/>
          </p:nvPr>
        </p:nvSpPr>
        <p:spPr>
          <a:xfrm>
            <a:off x="4343400" y="1042416"/>
            <a:ext cx="457200" cy="441325"/>
          </a:xfrm>
        </p:spPr>
        <p:txBody>
          <a:bodyPr/>
          <a:lstStyle>
            <a:lvl1pPr algn="ctr">
              <a:defRPr/>
            </a:lvl1pPr>
          </a:lstStyle>
          <a:p>
            <a:fld id="{D256E758-2EF2-4026-A60E-BF47300FD88D}" type="slidenum">
              <a:rPr lang="es-MX" smtClean="0"/>
              <a:pPr/>
              <a:t>‹Nr.›</a:t>
            </a:fld>
            <a:endParaRPr lang="es-MX"/>
          </a:p>
        </p:txBody>
      </p:sp>
      <p:sp>
        <p:nvSpPr>
          <p:cNvPr id="23" name="22 Título"/>
          <p:cNvSpPr>
            <a:spLocks noGrp="1"/>
          </p:cNvSpPr>
          <p:nvPr>
            <p:ph type="title"/>
          </p:nvPr>
        </p:nvSpPr>
        <p:spPr/>
        <p:txBody>
          <a:bodyPr rtlCol="0" anchor="b" anchorCtr="0"/>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36B6DDDF-4C4A-4B37-B861-310B06512BED}" type="datetimeFigureOut">
              <a:rPr lang="es-MX" smtClean="0"/>
              <a:pPr/>
              <a:t>09/05/17</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a:xfrm>
            <a:off x="4343400" y="1036020"/>
            <a:ext cx="457200" cy="441325"/>
          </a:xfrm>
        </p:spPr>
        <p:txBody>
          <a:bodyPr/>
          <a:lstStyle/>
          <a:p>
            <a:fld id="{D256E758-2EF2-4026-A60E-BF47300FD88D}" type="slidenum">
              <a:rPr lang="es-MX" smtClean="0"/>
              <a:pPr/>
              <a:t>‹Nr.›</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7" name="6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7 Rectángulo"/>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9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4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5 Rectángulo"/>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1 Marcador de fecha"/>
          <p:cNvSpPr>
            <a:spLocks noGrp="1"/>
          </p:cNvSpPr>
          <p:nvPr>
            <p:ph type="dt" sz="half" idx="10"/>
          </p:nvPr>
        </p:nvSpPr>
        <p:spPr/>
        <p:txBody>
          <a:bodyPr/>
          <a:lstStyle/>
          <a:p>
            <a:fld id="{36B6DDDF-4C4A-4B37-B861-310B06512BED}" type="datetimeFigureOut">
              <a:rPr lang="es-MX" smtClean="0"/>
              <a:pPr/>
              <a:t>09/05/17</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a:xfrm>
            <a:off x="4267200" y="6324600"/>
            <a:ext cx="609600" cy="441324"/>
          </a:xfrm>
        </p:spPr>
        <p:txBody>
          <a:bodyPr/>
          <a:lstStyle>
            <a:lvl1pPr>
              <a:defRPr>
                <a:solidFill>
                  <a:srgbClr val="FFFFFF"/>
                </a:solidFill>
              </a:defRPr>
            </a:lvl1pPr>
          </a:lstStyle>
          <a:p>
            <a:fld id="{D256E758-2EF2-4026-A60E-BF47300FD88D}" type="slidenum">
              <a:rPr lang="es-MX" smtClean="0"/>
              <a:pPr/>
              <a:t>‹Nr.›</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Ref idx="1001">
        <a:schemeClr val="bg1"/>
      </p:bgRef>
    </p:bg>
    <p:spTree>
      <p:nvGrpSpPr>
        <p:cNvPr id="1" name=""/>
        <p:cNvGrpSpPr/>
        <p:nvPr/>
      </p:nvGrpSpPr>
      <p:grpSpPr>
        <a:xfrm>
          <a:off x="0" y="0"/>
          <a:ext cx="0" cy="0"/>
          <a:chOff x="0" y="0"/>
          <a:chExt cx="0" cy="0"/>
        </a:xfrm>
      </p:grpSpPr>
      <p:sp>
        <p:nvSpPr>
          <p:cNvPr id="19" name="18 Rectángulo"/>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14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Rectángulo"/>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16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12 Rectángulo"/>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8" name="7 Rectángulo"/>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8 Conector recto"/>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19 Marcador de contenido"/>
          <p:cNvSpPr>
            <a:spLocks noGrp="1"/>
          </p:cNvSpPr>
          <p:nvPr>
            <p:ph sz="quarter" idx="1"/>
          </p:nvPr>
        </p:nvSpPr>
        <p:spPr>
          <a:xfrm>
            <a:off x="3124200" y="685800"/>
            <a:ext cx="5638800" cy="54102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0" name="9 Elipse"/>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Elipse"/>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6 Marcador de número de diapositiva"/>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D256E758-2EF2-4026-A60E-BF47300FD88D}" type="slidenum">
              <a:rPr lang="es-MX" smtClean="0"/>
              <a:pPr/>
              <a:t>‹Nr.›</a:t>
            </a:fld>
            <a:endParaRPr lang="es-MX"/>
          </a:p>
        </p:txBody>
      </p:sp>
      <p:sp>
        <p:nvSpPr>
          <p:cNvPr id="21" name="20 Rectángulo"/>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4 Marcador de fecha"/>
          <p:cNvSpPr>
            <a:spLocks noGrp="1"/>
          </p:cNvSpPr>
          <p:nvPr>
            <p:ph type="dt" sz="half" idx="10"/>
          </p:nvPr>
        </p:nvSpPr>
        <p:spPr/>
        <p:txBody>
          <a:bodyPr/>
          <a:lstStyle/>
          <a:p>
            <a:fld id="{36B6DDDF-4C4A-4B37-B861-310B06512BED}" type="datetimeFigureOut">
              <a:rPr lang="es-MX" smtClean="0"/>
              <a:pPr/>
              <a:t>09/05/17</a:t>
            </a:fld>
            <a:endParaRPr lang="es-MX"/>
          </a:p>
        </p:txBody>
      </p:sp>
      <p:sp>
        <p:nvSpPr>
          <p:cNvPr id="6" name="5 Marcador de pie de página"/>
          <p:cNvSpPr>
            <a:spLocks noGrp="1"/>
          </p:cNvSpPr>
          <p:nvPr>
            <p:ph type="ftr" sz="quarter" idx="11"/>
          </p:nvPr>
        </p:nvSpPr>
        <p:spPr>
          <a:xfrm>
            <a:off x="301752" y="6410848"/>
            <a:ext cx="3383280" cy="365760"/>
          </a:xfrm>
        </p:spPr>
        <p:txBody>
          <a:bodyPr/>
          <a:lstStyle/>
          <a:p>
            <a:endParaRPr lang="es-MX"/>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1" name="20 Conector recto"/>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18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16 Rectángulo"/>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19 Rectángulo"/>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7 Rectángulo"/>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14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11 Elipse"/>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Elipse"/>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6 Marcador de número de diapositiva"/>
          <p:cNvSpPr>
            <a:spLocks noGrp="1"/>
          </p:cNvSpPr>
          <p:nvPr>
            <p:ph type="sldNum" sz="quarter" idx="12"/>
          </p:nvPr>
        </p:nvSpPr>
        <p:spPr>
          <a:xfrm>
            <a:off x="1371600" y="312738"/>
            <a:ext cx="457200" cy="441325"/>
          </a:xfrm>
        </p:spPr>
        <p:txBody>
          <a:bodyPr/>
          <a:lstStyle/>
          <a:p>
            <a:fld id="{D256E758-2EF2-4026-A60E-BF47300FD88D}" type="slidenum">
              <a:rPr lang="es-MX" smtClean="0"/>
              <a:pPr/>
              <a:t>‹Nr.›</a:t>
            </a:fld>
            <a:endParaRPr lang="es-MX"/>
          </a:p>
        </p:txBody>
      </p:sp>
      <p:sp>
        <p:nvSpPr>
          <p:cNvPr id="2" name="1 Título"/>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3000375" y="609600"/>
            <a:ext cx="5867400" cy="4267200"/>
          </a:xfrm>
        </p:spPr>
        <p:txBody>
          <a:bodyPr/>
          <a:lstStyle>
            <a:lvl1pPr marL="0" indent="0">
              <a:buNone/>
              <a:defRPr sz="3200"/>
            </a:lvl1pPr>
          </a:lstStyle>
          <a:p>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22" name="21 Rectángulo"/>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4 Marcador de fecha"/>
          <p:cNvSpPr>
            <a:spLocks noGrp="1"/>
          </p:cNvSpPr>
          <p:nvPr>
            <p:ph type="dt" sz="half" idx="10"/>
          </p:nvPr>
        </p:nvSpPr>
        <p:spPr>
          <a:xfrm>
            <a:off x="5788152" y="6404984"/>
            <a:ext cx="3044952" cy="365760"/>
          </a:xfrm>
        </p:spPr>
        <p:txBody>
          <a:bodyPr/>
          <a:lstStyle/>
          <a:p>
            <a:fld id="{36B6DDDF-4C4A-4B37-B861-310B06512BED}" type="datetimeFigureOut">
              <a:rPr lang="es-MX" smtClean="0"/>
              <a:pPr/>
              <a:t>09/05/17</a:t>
            </a:fld>
            <a:endParaRPr lang="es-MX"/>
          </a:p>
        </p:txBody>
      </p:sp>
      <p:sp>
        <p:nvSpPr>
          <p:cNvPr id="6" name="5 Marcador de pie de página"/>
          <p:cNvSpPr>
            <a:spLocks noGrp="1"/>
          </p:cNvSpPr>
          <p:nvPr>
            <p:ph type="ftr" sz="quarter" idx="11"/>
          </p:nvPr>
        </p:nvSpPr>
        <p:spPr>
          <a:xfrm>
            <a:off x="301752" y="6410848"/>
            <a:ext cx="3584448" cy="365760"/>
          </a:xfrm>
        </p:spPr>
        <p:txBody>
          <a:bodyPr/>
          <a:lstStyle/>
          <a:p>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16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Rectángulo"/>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Rectángulo"/>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13 Marcador de fecha"/>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36B6DDDF-4C4A-4B37-B861-310B06512BED}" type="datetimeFigureOut">
              <a:rPr lang="es-MX" smtClean="0"/>
              <a:pPr/>
              <a:t>09/05/17</a:t>
            </a:fld>
            <a:endParaRPr lang="es-MX"/>
          </a:p>
        </p:txBody>
      </p:sp>
      <p:sp>
        <p:nvSpPr>
          <p:cNvPr id="3" name="2 Marcador de pie de página"/>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s-MX"/>
          </a:p>
        </p:txBody>
      </p:sp>
      <p:sp>
        <p:nvSpPr>
          <p:cNvPr id="8" name="7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9 Conector recto"/>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11 Elipse"/>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14 Elipse"/>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22 Marcador de número de diapositiva"/>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D256E758-2EF2-4026-A60E-BF47300FD88D}" type="slidenum">
              <a:rPr lang="es-MX" smtClean="0"/>
              <a:pPr/>
              <a:t>‹Nr.›</a:t>
            </a:fld>
            <a:endParaRPr lang="es-MX"/>
          </a:p>
        </p:txBody>
      </p:sp>
      <p:sp>
        <p:nvSpPr>
          <p:cNvPr id="22" name="21 Marcador de título"/>
          <p:cNvSpPr>
            <a:spLocks noGrp="1"/>
          </p:cNvSpPr>
          <p:nvPr>
            <p:ph type="title"/>
          </p:nvPr>
        </p:nvSpPr>
        <p:spPr>
          <a:xfrm>
            <a:off x="301752" y="228600"/>
            <a:ext cx="8534400" cy="758952"/>
          </a:xfrm>
          <a:prstGeom prst="rect">
            <a:avLst/>
          </a:prstGeom>
        </p:spPr>
        <p:txBody>
          <a:bodyPr vert="horz" anchor="b">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3" Type="http://schemas.microsoft.com/office/2007/relationships/hdphoto" Target="../media/hdphoto1.wd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3"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3" Type="http://schemas.openxmlformats.org/officeDocument/2006/relationships/image" Target="../media/image2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3"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3" Type="http://schemas.openxmlformats.org/officeDocument/2006/relationships/image" Target="../media/image3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p:txBody>
          <a:bodyPr/>
          <a:lstStyle/>
          <a:p>
            <a:r>
              <a:rPr lang="es-MX" dirty="0">
                <a:solidFill>
                  <a:schemeClr val="tx1"/>
                </a:solidFill>
              </a:rPr>
              <a:t>Ingeniería de software</a:t>
            </a:r>
          </a:p>
          <a:p>
            <a:endParaRPr lang="es-MX" dirty="0">
              <a:solidFill>
                <a:schemeClr val="tx1"/>
              </a:solidFill>
            </a:endParaRPr>
          </a:p>
          <a:p>
            <a:r>
              <a:rPr lang="es-MX" dirty="0">
                <a:solidFill>
                  <a:schemeClr val="tx1"/>
                </a:solidFill>
                <a:effectLst>
                  <a:outerShdw blurRad="38100" dist="38100" dir="2700000" algn="tl">
                    <a:srgbClr val="000000">
                      <a:alpha val="43137"/>
                    </a:srgbClr>
                  </a:outerShdw>
                </a:effectLst>
              </a:rPr>
              <a:t>M en c. Martha Rosa Cordero López</a:t>
            </a:r>
          </a:p>
          <a:p>
            <a:endParaRPr lang="es-MX" dirty="0"/>
          </a:p>
        </p:txBody>
      </p:sp>
      <p:sp>
        <p:nvSpPr>
          <p:cNvPr id="2" name="1 Título"/>
          <p:cNvSpPr>
            <a:spLocks noGrp="1"/>
          </p:cNvSpPr>
          <p:nvPr>
            <p:ph type="ctrTitle"/>
          </p:nvPr>
        </p:nvSpPr>
        <p:spPr/>
        <p:txBody>
          <a:bodyPr/>
          <a:lstStyle/>
          <a:p>
            <a:r>
              <a:rPr lang="es-MX" b="1" dirty="0" smtClean="0"/>
              <a:t>Diseños</a:t>
            </a:r>
            <a:endParaRPr lang="es-MX" b="1" dirty="0"/>
          </a:p>
        </p:txBody>
      </p:sp>
      <p:pic>
        <p:nvPicPr>
          <p:cNvPr id="4" name="Picture 36" descr="C:\Users\MANOLO\Pictures\elementos de presentacion\ESCOM logo fi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252" y="4437112"/>
            <a:ext cx="2014537"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6576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404664"/>
            <a:ext cx="8534400" cy="758952"/>
          </a:xfrm>
        </p:spPr>
        <p:txBody>
          <a:bodyPr>
            <a:normAutofit fontScale="90000"/>
          </a:bodyPr>
          <a:lstStyle/>
          <a:p>
            <a:r>
              <a:rPr lang="es-MX" b="1" dirty="0"/>
              <a:t>CÓMO EVITAR EL SESGO EN EL DISEÑO DE LA SALIDA</a:t>
            </a:r>
            <a:endParaRPr lang="es-MX" dirty="0"/>
          </a:p>
        </p:txBody>
      </p:sp>
      <p:sp>
        <p:nvSpPr>
          <p:cNvPr id="3" name="2 Marcador de contenido"/>
          <p:cNvSpPr>
            <a:spLocks noGrp="1"/>
          </p:cNvSpPr>
          <p:nvPr>
            <p:ph sz="quarter" idx="1"/>
          </p:nvPr>
        </p:nvSpPr>
        <p:spPr/>
        <p:txBody>
          <a:bodyPr>
            <a:normAutofit fontScale="85000" lnSpcReduction="20000"/>
          </a:bodyPr>
          <a:lstStyle/>
          <a:p>
            <a:pPr algn="just"/>
            <a:r>
              <a:rPr lang="es-MX" dirty="0">
                <a:latin typeface="+mj-lt"/>
              </a:rPr>
              <a:t>Los analistas de sistemas pueden usar estrategias específicas para evitar el sesgo en la </a:t>
            </a:r>
            <a:r>
              <a:rPr lang="es-MX" dirty="0" smtClean="0">
                <a:latin typeface="+mj-lt"/>
              </a:rPr>
              <a:t>salida que </a:t>
            </a:r>
            <a:r>
              <a:rPr lang="es-MX" dirty="0">
                <a:latin typeface="+mj-lt"/>
              </a:rPr>
              <a:t>diseñan</a:t>
            </a:r>
            <a:r>
              <a:rPr lang="es-MX" dirty="0" smtClean="0">
                <a:latin typeface="+mj-lt"/>
              </a:rPr>
              <a:t>:</a:t>
            </a:r>
          </a:p>
          <a:p>
            <a:pPr algn="just"/>
            <a:endParaRPr lang="es-MX" dirty="0">
              <a:latin typeface="+mj-lt"/>
            </a:endParaRPr>
          </a:p>
          <a:p>
            <a:pPr algn="just">
              <a:buFont typeface="Wingdings" panose="05000000000000000000" pitchFamily="2" charset="2"/>
              <a:buChar char="Ø"/>
            </a:pPr>
            <a:r>
              <a:rPr lang="es-MX" dirty="0">
                <a:latin typeface="+mj-lt"/>
              </a:rPr>
              <a:t>1. Esté consciente de las fuentes de sesgo.</a:t>
            </a:r>
          </a:p>
          <a:p>
            <a:pPr algn="just">
              <a:buFont typeface="Wingdings" panose="05000000000000000000" pitchFamily="2" charset="2"/>
              <a:buChar char="Ø"/>
            </a:pPr>
            <a:r>
              <a:rPr lang="es-MX" dirty="0">
                <a:latin typeface="+mj-lt"/>
              </a:rPr>
              <a:t>2. Haga un diseño interactivo de salida que incluya usuarios y una variedad de </a:t>
            </a:r>
            <a:r>
              <a:rPr lang="es-MX" dirty="0" smtClean="0">
                <a:latin typeface="+mj-lt"/>
              </a:rPr>
              <a:t>sistemas configurados </a:t>
            </a:r>
            <a:r>
              <a:rPr lang="es-MX" dirty="0">
                <a:latin typeface="+mj-lt"/>
              </a:rPr>
              <a:t>de forma diferente durante la comprobación de la apariencia del </a:t>
            </a:r>
            <a:r>
              <a:rPr lang="es-MX" dirty="0" smtClean="0">
                <a:latin typeface="+mj-lt"/>
              </a:rPr>
              <a:t>documento Web</a:t>
            </a:r>
            <a:r>
              <a:rPr lang="es-MX" dirty="0">
                <a:latin typeface="+mj-lt"/>
              </a:rPr>
              <a:t>.</a:t>
            </a:r>
          </a:p>
          <a:p>
            <a:pPr algn="just">
              <a:buFont typeface="Wingdings" panose="05000000000000000000" pitchFamily="2" charset="2"/>
              <a:buChar char="Ø"/>
            </a:pPr>
            <a:r>
              <a:rPr lang="es-MX" dirty="0">
                <a:latin typeface="+mj-lt"/>
              </a:rPr>
              <a:t>3. Trabaje con los usuarios para que estén informados del sesgo de la salida y </a:t>
            </a:r>
            <a:r>
              <a:rPr lang="es-MX" dirty="0" smtClean="0">
                <a:latin typeface="+mj-lt"/>
              </a:rPr>
              <a:t>puedan reconocer </a:t>
            </a:r>
            <a:r>
              <a:rPr lang="es-MX" dirty="0">
                <a:latin typeface="+mj-lt"/>
              </a:rPr>
              <a:t>las implicaciones de personalizar sus despliegues.</a:t>
            </a:r>
          </a:p>
          <a:p>
            <a:pPr algn="just">
              <a:buFont typeface="Wingdings" panose="05000000000000000000" pitchFamily="2" charset="2"/>
              <a:buChar char="Ø"/>
            </a:pPr>
            <a:r>
              <a:rPr lang="es-MX" dirty="0">
                <a:latin typeface="+mj-lt"/>
              </a:rPr>
              <a:t>4. Cree salidas que sean flexibles y que permitan a usuarios modificar límites y rangos.</a:t>
            </a:r>
          </a:p>
          <a:p>
            <a:pPr algn="just">
              <a:buFont typeface="Wingdings" panose="05000000000000000000" pitchFamily="2" charset="2"/>
              <a:buChar char="Ø"/>
            </a:pPr>
            <a:r>
              <a:rPr lang="es-MX" dirty="0">
                <a:latin typeface="+mj-lt"/>
              </a:rPr>
              <a:t>5. Capacite a los usuarios para apoyarse en salidas múltiples para obtener "</a:t>
            </a:r>
            <a:r>
              <a:rPr lang="es-MX" dirty="0" smtClean="0">
                <a:latin typeface="+mj-lt"/>
              </a:rPr>
              <a:t>segundas opiniones</a:t>
            </a:r>
            <a:r>
              <a:rPr lang="es-MX" dirty="0">
                <a:latin typeface="+mj-lt"/>
              </a:rPr>
              <a:t>" de la salida del sistema.</a:t>
            </a:r>
          </a:p>
        </p:txBody>
      </p:sp>
    </p:spTree>
    <p:extLst>
      <p:ext uri="{BB962C8B-B14F-4D97-AF65-F5344CB8AC3E}">
        <p14:creationId xmlns:p14="http://schemas.microsoft.com/office/powerpoint/2010/main" val="281297353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Códigos mnemónicos</a:t>
            </a:r>
            <a:endParaRPr lang="es-MX" dirty="0"/>
          </a:p>
        </p:txBody>
      </p:sp>
      <p:sp>
        <p:nvSpPr>
          <p:cNvPr id="3" name="2 Marcador de contenido"/>
          <p:cNvSpPr>
            <a:spLocks noGrp="1"/>
          </p:cNvSpPr>
          <p:nvPr>
            <p:ph sz="quarter" idx="1"/>
          </p:nvPr>
        </p:nvSpPr>
        <p:spPr/>
        <p:txBody>
          <a:bodyPr/>
          <a:lstStyle/>
          <a:p>
            <a:pPr algn="just"/>
            <a:r>
              <a:rPr lang="es-MX" dirty="0"/>
              <a:t>Un mnemónico es una ayuda para la memoria. Cualquier </a:t>
            </a:r>
            <a:r>
              <a:rPr lang="es-MX" dirty="0" smtClean="0"/>
              <a:t>código que </a:t>
            </a:r>
            <a:r>
              <a:rPr lang="es-MX" dirty="0"/>
              <a:t>ayude a la persona que captura los datos a recordar la forma de teclear la fecha o a </a:t>
            </a:r>
            <a:r>
              <a:rPr lang="es-MX" dirty="0" smtClean="0"/>
              <a:t>que el </a:t>
            </a:r>
            <a:r>
              <a:rPr lang="es-MX" dirty="0"/>
              <a:t>usuario recuerde cómo usar la información se puede considerar un mnemónico. Al </a:t>
            </a:r>
            <a:r>
              <a:rPr lang="es-MX" dirty="0" smtClean="0"/>
              <a:t>usar una </a:t>
            </a:r>
            <a:r>
              <a:rPr lang="es-MX" dirty="0"/>
              <a:t>combinación de letras y símbolos se logra una forma clara para codificar un </a:t>
            </a:r>
            <a:r>
              <a:rPr lang="es-MX" dirty="0" smtClean="0"/>
              <a:t>producto de </a:t>
            </a:r>
            <a:r>
              <a:rPr lang="es-MX" dirty="0"/>
              <a:t>tal forma que el código sea visto y comprendido fácilmente.</a:t>
            </a:r>
          </a:p>
        </p:txBody>
      </p:sp>
      <p:pic>
        <p:nvPicPr>
          <p:cNvPr id="8194" name="Picture 2" descr="http://comoejercitartumemoria.com/blog/wp-content/uploads/2011/09/memori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437112"/>
            <a:ext cx="1888626" cy="1876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052520"/>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UNICODE</a:t>
            </a:r>
            <a:endParaRPr lang="es-MX" dirty="0"/>
          </a:p>
        </p:txBody>
      </p:sp>
      <p:sp>
        <p:nvSpPr>
          <p:cNvPr id="3" name="2 Marcador de contenido"/>
          <p:cNvSpPr>
            <a:spLocks noGrp="1"/>
          </p:cNvSpPr>
          <p:nvPr>
            <p:ph sz="quarter" idx="1"/>
          </p:nvPr>
        </p:nvSpPr>
        <p:spPr/>
        <p:txBody>
          <a:bodyPr/>
          <a:lstStyle/>
          <a:p>
            <a:pPr algn="just"/>
            <a:r>
              <a:rPr lang="es-MX" dirty="0"/>
              <a:t>Los códigos nos permiten revelar caracteres que normalmente no podemos capturar </a:t>
            </a:r>
            <a:r>
              <a:rPr lang="es-MX" dirty="0" smtClean="0"/>
              <a:t>o ver</a:t>
            </a:r>
            <a:r>
              <a:rPr lang="es-MX" dirty="0"/>
              <a:t>. Los teclados tradicionales aceptan conjuntos de caracteres que son conocidos por </a:t>
            </a:r>
            <a:r>
              <a:rPr lang="es-MX" dirty="0" smtClean="0"/>
              <a:t>las personas </a:t>
            </a:r>
            <a:r>
              <a:rPr lang="es-MX" dirty="0"/>
              <a:t>que usan los caracteres alfabéticos </a:t>
            </a:r>
            <a:r>
              <a:rPr lang="es-MX" dirty="0" smtClean="0"/>
              <a:t>occidentales, </a:t>
            </a:r>
            <a:r>
              <a:rPr lang="es-MX" dirty="0"/>
              <a:t>pero muchos lenguajes, tales como el griego, el japonés, el chino o el hebreo, </a:t>
            </a:r>
            <a:r>
              <a:rPr lang="es-MX" dirty="0" smtClean="0"/>
              <a:t>no usan </a:t>
            </a:r>
            <a:r>
              <a:rPr lang="es-MX" dirty="0"/>
              <a:t>el alfabeto occidental</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4149080"/>
            <a:ext cx="3750708"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791021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SOLICITUD DE LA ACCIÓN ADECUADA</a:t>
            </a:r>
            <a:endParaRPr lang="es-MX" dirty="0"/>
          </a:p>
        </p:txBody>
      </p:sp>
      <p:sp>
        <p:nvSpPr>
          <p:cNvPr id="3" name="2 Marcador de contenido"/>
          <p:cNvSpPr>
            <a:spLocks noGrp="1"/>
          </p:cNvSpPr>
          <p:nvPr>
            <p:ph sz="quarter" idx="1"/>
          </p:nvPr>
        </p:nvSpPr>
        <p:spPr/>
        <p:txBody>
          <a:bodyPr/>
          <a:lstStyle/>
          <a:p>
            <a:pPr algn="just"/>
            <a:endParaRPr lang="es-MX" dirty="0" smtClean="0"/>
          </a:p>
          <a:p>
            <a:pPr algn="just"/>
            <a:r>
              <a:rPr lang="es-MX" dirty="0" smtClean="0"/>
              <a:t>Los </a:t>
            </a:r>
            <a:r>
              <a:rPr lang="es-MX" dirty="0"/>
              <a:t>códigos son frecuentemente necesarios para dar instrucciones a las computadoras </a:t>
            </a:r>
            <a:r>
              <a:rPr lang="es-MX" dirty="0" smtClean="0"/>
              <a:t>o al </a:t>
            </a:r>
            <a:r>
              <a:rPr lang="es-MX" dirty="0"/>
              <a:t>tomador de decisiones sobre la acción a tomar. A esos códigos se les menciona </a:t>
            </a:r>
            <a:r>
              <a:rPr lang="es-MX" dirty="0" smtClean="0"/>
              <a:t>generalmente como </a:t>
            </a:r>
            <a:r>
              <a:rPr lang="es-MX" dirty="0"/>
              <a:t>códigos de función y por lo general toman la forma de código de </a:t>
            </a:r>
            <a:r>
              <a:rPr lang="es-MX" dirty="0" smtClean="0"/>
              <a:t>secuencia o </a:t>
            </a:r>
            <a:r>
              <a:rPr lang="es-MX" dirty="0"/>
              <a:t>mnemónico.</a:t>
            </a:r>
          </a:p>
        </p:txBody>
      </p:sp>
    </p:spTree>
    <p:extLst>
      <p:ext uri="{BB962C8B-B14F-4D97-AF65-F5344CB8AC3E}">
        <p14:creationId xmlns:p14="http://schemas.microsoft.com/office/powerpoint/2010/main" val="327567645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Códigos de función</a:t>
            </a:r>
            <a:endParaRPr lang="es-MX" dirty="0"/>
          </a:p>
        </p:txBody>
      </p:sp>
      <p:sp>
        <p:nvSpPr>
          <p:cNvPr id="3" name="2 Marcador de contenido"/>
          <p:cNvSpPr>
            <a:spLocks noGrp="1"/>
          </p:cNvSpPr>
          <p:nvPr>
            <p:ph sz="quarter" idx="1"/>
          </p:nvPr>
        </p:nvSpPr>
        <p:spPr/>
        <p:txBody>
          <a:bodyPr/>
          <a:lstStyle/>
          <a:p>
            <a:endParaRPr lang="es-MX" dirty="0" smtClean="0"/>
          </a:p>
          <a:p>
            <a:pPr algn="just"/>
            <a:r>
              <a:rPr lang="es-MX" dirty="0" smtClean="0"/>
              <a:t>Las </a:t>
            </a:r>
            <a:r>
              <a:rPr lang="es-MX" dirty="0"/>
              <a:t>funciones que el analista o programador desean que la </a:t>
            </a:r>
            <a:r>
              <a:rPr lang="es-MX" dirty="0" smtClean="0"/>
              <a:t>computadora desempeñe </a:t>
            </a:r>
            <a:r>
              <a:rPr lang="es-MX" dirty="0"/>
              <a:t>con los datos son capturadas en códigos de función. Las indicaciones </a:t>
            </a:r>
            <a:r>
              <a:rPr lang="es-MX" dirty="0" smtClean="0"/>
              <a:t>completas sobre </a:t>
            </a:r>
            <a:r>
              <a:rPr lang="es-MX" dirty="0"/>
              <a:t>las actividades a ser realizadas son reemplazadas </a:t>
            </a:r>
            <a:r>
              <a:rPr lang="es-MX" dirty="0" smtClean="0"/>
              <a:t> mediante </a:t>
            </a:r>
            <a:r>
              <a:rPr lang="es-MX" dirty="0"/>
              <a:t>el uso de un código </a:t>
            </a:r>
            <a:r>
              <a:rPr lang="es-MX" dirty="0" smtClean="0"/>
              <a:t>numérico o </a:t>
            </a:r>
            <a:r>
              <a:rPr lang="es-MX" dirty="0"/>
              <a:t>alfanumérico corto.</a:t>
            </a:r>
          </a:p>
        </p:txBody>
      </p:sp>
    </p:spTree>
    <p:extLst>
      <p:ext uri="{BB962C8B-B14F-4D97-AF65-F5344CB8AC3E}">
        <p14:creationId xmlns:p14="http://schemas.microsoft.com/office/powerpoint/2010/main" val="96252007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b="1" dirty="0"/>
              <a:t>LINEAMIENTOS GENERALES PARA LA CODIFICACIÓN</a:t>
            </a:r>
            <a:endParaRPr lang="es-MX" dirty="0"/>
          </a:p>
        </p:txBody>
      </p:sp>
      <p:sp>
        <p:nvSpPr>
          <p:cNvPr id="3" name="2 Marcador de contenido"/>
          <p:cNvSpPr>
            <a:spLocks noGrp="1"/>
          </p:cNvSpPr>
          <p:nvPr>
            <p:ph sz="quarter" idx="1"/>
          </p:nvPr>
        </p:nvSpPr>
        <p:spPr/>
        <p:txBody>
          <a:bodyPr/>
          <a:lstStyle/>
          <a:p>
            <a:pPr algn="just"/>
            <a:r>
              <a:rPr lang="es-MX" b="1" dirty="0"/>
              <a:t>Sea conciso </a:t>
            </a:r>
            <a:r>
              <a:rPr lang="es-MX" dirty="0"/>
              <a:t>Los códigos deben ser concisos. Los códigos excesivamente largos </a:t>
            </a:r>
            <a:r>
              <a:rPr lang="es-MX" dirty="0" smtClean="0"/>
              <a:t>significan más </a:t>
            </a:r>
            <a:r>
              <a:rPr lang="es-MX" dirty="0"/>
              <a:t>tecleos y, por consecuencia, más errores. Los códigos largos también significan que </a:t>
            </a:r>
            <a:r>
              <a:rPr lang="es-MX" dirty="0" smtClean="0"/>
              <a:t>el almacenamiento </a:t>
            </a:r>
            <a:r>
              <a:rPr lang="es-MX" dirty="0"/>
              <a:t>de información en una base de datos requerirá más memoria.</a:t>
            </a:r>
          </a:p>
          <a:p>
            <a:pPr algn="just"/>
            <a:r>
              <a:rPr lang="es-MX" dirty="0"/>
              <a:t>Los códigos cortos son fáciles de recordar y de capturar en comparación con los </a:t>
            </a:r>
            <a:r>
              <a:rPr lang="es-MX" dirty="0" smtClean="0"/>
              <a:t>códigos largos</a:t>
            </a:r>
            <a:r>
              <a:rPr lang="es-MX" dirty="0"/>
              <a: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4540874"/>
            <a:ext cx="3073152" cy="174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815850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contenido"/>
          <p:cNvSpPr>
            <a:spLocks noGrp="1"/>
          </p:cNvSpPr>
          <p:nvPr>
            <p:ph sz="quarter" idx="1"/>
          </p:nvPr>
        </p:nvSpPr>
        <p:spPr/>
        <p:txBody>
          <a:bodyPr/>
          <a:lstStyle/>
          <a:p>
            <a:r>
              <a:rPr lang="es-MX" b="1" dirty="0"/>
              <a:t>Conserve estables los códigos </a:t>
            </a:r>
            <a:r>
              <a:rPr lang="es-MX" dirty="0"/>
              <a:t>La </a:t>
            </a:r>
            <a:r>
              <a:rPr lang="es-MX" dirty="0" smtClean="0"/>
              <a:t>estabilidad </a:t>
            </a:r>
            <a:r>
              <a:rPr lang="es-MX" dirty="0"/>
              <a:t>significa que el código de identificación </a:t>
            </a:r>
            <a:r>
              <a:rPr lang="es-MX" dirty="0" smtClean="0"/>
              <a:t>para un </a:t>
            </a:r>
            <a:r>
              <a:rPr lang="es-MX" dirty="0"/>
              <a:t>cliente no debe </a:t>
            </a:r>
            <a:r>
              <a:rPr lang="es-MX" dirty="0" smtClean="0"/>
              <a:t>cambiar </a:t>
            </a:r>
            <a:r>
              <a:rPr lang="es-MX" dirty="0"/>
              <a:t>cada vez que se reciben nuevos datos. </a:t>
            </a:r>
            <a:endParaRPr lang="es-MX" dirty="0" smtClean="0"/>
          </a:p>
          <a:p>
            <a:endParaRPr lang="es-MX" dirty="0"/>
          </a:p>
          <a:p>
            <a:r>
              <a:rPr lang="es-MX" b="1" dirty="0"/>
              <a:t>Asegúrese de que los códigos sean únicos </a:t>
            </a:r>
            <a:r>
              <a:rPr lang="es-MX" dirty="0"/>
              <a:t>Para que los códigos funcionen deben ser </a:t>
            </a:r>
            <a:r>
              <a:rPr lang="es-MX" dirty="0" smtClean="0"/>
              <a:t>únicos. Tome </a:t>
            </a:r>
            <a:r>
              <a:rPr lang="es-MX" dirty="0"/>
              <a:t>nota de todos los códigos usados en el sistema para asegurarse de que no está </a:t>
            </a:r>
            <a:r>
              <a:rPr lang="es-MX" dirty="0" smtClean="0"/>
              <a:t>asignando el </a:t>
            </a:r>
            <a:r>
              <a:rPr lang="es-MX" dirty="0"/>
              <a:t>mismo número o nombre de código a los mismos elementos.</a:t>
            </a:r>
          </a:p>
        </p:txBody>
      </p:sp>
    </p:spTree>
    <p:extLst>
      <p:ext uri="{BB962C8B-B14F-4D97-AF65-F5344CB8AC3E}">
        <p14:creationId xmlns:p14="http://schemas.microsoft.com/office/powerpoint/2010/main" val="42363502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contenido"/>
          <p:cNvSpPr>
            <a:spLocks noGrp="1"/>
          </p:cNvSpPr>
          <p:nvPr>
            <p:ph sz="quarter" idx="1"/>
          </p:nvPr>
        </p:nvSpPr>
        <p:spPr/>
        <p:txBody>
          <a:bodyPr>
            <a:normAutofit fontScale="92500"/>
          </a:bodyPr>
          <a:lstStyle/>
          <a:p>
            <a:r>
              <a:rPr lang="es-MX" b="1" dirty="0"/>
              <a:t>Procure que los códigos se puedan ordenar </a:t>
            </a:r>
            <a:r>
              <a:rPr lang="es-MX" dirty="0"/>
              <a:t>Si va a manejar los datos en forma útil, los </a:t>
            </a:r>
            <a:r>
              <a:rPr lang="es-MX" dirty="0" smtClean="0"/>
              <a:t>códigos deben </a:t>
            </a:r>
            <a:r>
              <a:rPr lang="es-MX" dirty="0"/>
              <a:t>ser ordenables</a:t>
            </a:r>
            <a:r>
              <a:rPr lang="es-MX" dirty="0" smtClean="0"/>
              <a:t>.</a:t>
            </a:r>
          </a:p>
          <a:p>
            <a:endParaRPr lang="es-MX" dirty="0"/>
          </a:p>
          <a:p>
            <a:r>
              <a:rPr lang="es-MX" b="1" dirty="0"/>
              <a:t>Evite los códigos confusos </a:t>
            </a:r>
            <a:r>
              <a:rPr lang="es-MX" dirty="0"/>
              <a:t>Trate de evitar el uso de caracteres de codificación que </a:t>
            </a:r>
            <a:r>
              <a:rPr lang="es-MX" dirty="0" smtClean="0"/>
              <a:t>parezcan o </a:t>
            </a:r>
            <a:r>
              <a:rPr lang="es-MX" dirty="0"/>
              <a:t>se oigan iguales. Los caracteres O (la letra O) y 0 (el número cero) se confunden </a:t>
            </a:r>
            <a:r>
              <a:rPr lang="es-MX" dirty="0" smtClean="0"/>
              <a:t>con facilidad</a:t>
            </a:r>
            <a:r>
              <a:rPr lang="es-MX" dirty="0"/>
              <a:t>, al igual que ocurre con la letra I y el número 1 y también con la letra Z y el </a:t>
            </a:r>
            <a:r>
              <a:rPr lang="es-MX" dirty="0" smtClean="0"/>
              <a:t>número 2.</a:t>
            </a:r>
          </a:p>
          <a:p>
            <a:r>
              <a:rPr lang="es-MX" dirty="0" smtClean="0"/>
              <a:t> </a:t>
            </a:r>
            <a:r>
              <a:rPr lang="es-MX" dirty="0"/>
              <a:t>Por lo tanto, códigos tales como B1C y 280Z son </a:t>
            </a:r>
            <a:r>
              <a:rPr lang="es-MX" dirty="0" smtClean="0"/>
              <a:t>inadecuados.</a:t>
            </a:r>
            <a:endParaRPr lang="es-MX" dirty="0"/>
          </a:p>
        </p:txBody>
      </p:sp>
    </p:spTree>
    <p:extLst>
      <p:ext uri="{BB962C8B-B14F-4D97-AF65-F5344CB8AC3E}">
        <p14:creationId xmlns:p14="http://schemas.microsoft.com/office/powerpoint/2010/main" val="327197797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contenido"/>
          <p:cNvSpPr>
            <a:spLocks noGrp="1"/>
          </p:cNvSpPr>
          <p:nvPr>
            <p:ph sz="quarter" idx="1"/>
          </p:nvPr>
        </p:nvSpPr>
        <p:spPr/>
        <p:txBody>
          <a:bodyPr/>
          <a:lstStyle/>
          <a:p>
            <a:pPr algn="just"/>
            <a:endParaRPr lang="es-MX" b="1" dirty="0" smtClean="0"/>
          </a:p>
          <a:p>
            <a:pPr marL="0" indent="0" algn="just">
              <a:buNone/>
            </a:pPr>
            <a:r>
              <a:rPr lang="es-MX" b="1" dirty="0" smtClean="0"/>
              <a:t>Mantenga </a:t>
            </a:r>
            <a:r>
              <a:rPr lang="es-MX" b="1" dirty="0"/>
              <a:t>la uniformidad de los </a:t>
            </a:r>
            <a:r>
              <a:rPr lang="es-MX" b="1" dirty="0" smtClean="0"/>
              <a:t>códigos: </a:t>
            </a:r>
            <a:r>
              <a:rPr lang="es-MX" dirty="0"/>
              <a:t>Los códigos necesitan seguir formas que se </a:t>
            </a:r>
            <a:r>
              <a:rPr lang="es-MX" dirty="0" smtClean="0"/>
              <a:t>perciban con </a:t>
            </a:r>
            <a:r>
              <a:rPr lang="es-MX" dirty="0"/>
              <a:t>facilidad la mayor parte del tiempo. Los códigos usados en conjunto, tal </a:t>
            </a:r>
            <a:r>
              <a:rPr lang="es-MX" dirty="0" smtClean="0"/>
              <a:t>como BUF-234 </a:t>
            </a:r>
            <a:r>
              <a:rPr lang="es-MX" dirty="0"/>
              <a:t>y KU-3456, son pobres porque el primero contiene tres letras y tres </a:t>
            </a:r>
            <a:r>
              <a:rPr lang="es-MX" dirty="0" smtClean="0"/>
              <a:t>números, mientras </a:t>
            </a:r>
            <a:r>
              <a:rPr lang="es-MX" dirty="0"/>
              <a:t>que el segundo sólo tiene dos letras seguidas por cuatro </a:t>
            </a:r>
            <a:r>
              <a:rPr lang="es-MX" dirty="0" smtClean="0"/>
              <a:t>números</a:t>
            </a:r>
            <a:r>
              <a:rPr lang="es-MX" dirty="0"/>
              <a:t>.</a:t>
            </a:r>
          </a:p>
        </p:txBody>
      </p:sp>
    </p:spTree>
    <p:extLst>
      <p:ext uri="{BB962C8B-B14F-4D97-AF65-F5344CB8AC3E}">
        <p14:creationId xmlns:p14="http://schemas.microsoft.com/office/powerpoint/2010/main" val="3112853841"/>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contenido"/>
          <p:cNvSpPr>
            <a:spLocks noGrp="1"/>
          </p:cNvSpPr>
          <p:nvPr>
            <p:ph sz="quarter" idx="1"/>
          </p:nvPr>
        </p:nvSpPr>
        <p:spPr/>
        <p:txBody>
          <a:bodyPr>
            <a:normAutofit lnSpcReduction="10000"/>
          </a:bodyPr>
          <a:lstStyle/>
          <a:p>
            <a:pPr algn="just"/>
            <a:r>
              <a:rPr lang="es-MX" b="1" dirty="0"/>
              <a:t>Permita la modificación de los códigos </a:t>
            </a:r>
            <a:r>
              <a:rPr lang="es-MX" dirty="0"/>
              <a:t>La adaptabilidad es característica </a:t>
            </a:r>
            <a:r>
              <a:rPr lang="es-MX" dirty="0" smtClean="0"/>
              <a:t>importante de un </a:t>
            </a:r>
            <a:r>
              <a:rPr lang="es-MX" dirty="0"/>
              <a:t>buen código. El analista debe tener presente que el sistema evolucionará con el </a:t>
            </a:r>
            <a:r>
              <a:rPr lang="es-MX" dirty="0" smtClean="0"/>
              <a:t>paso del </a:t>
            </a:r>
            <a:r>
              <a:rPr lang="es-MX" dirty="0"/>
              <a:t>tiempo y el sistema de codificación debe tener la flexibilidad de aceptar el cambio</a:t>
            </a:r>
            <a:r>
              <a:rPr lang="es-MX" dirty="0" smtClean="0"/>
              <a:t>.</a:t>
            </a:r>
          </a:p>
          <a:p>
            <a:pPr algn="just"/>
            <a:endParaRPr lang="es-MX" dirty="0" smtClean="0"/>
          </a:p>
          <a:p>
            <a:pPr algn="just"/>
            <a:r>
              <a:rPr lang="es-MX" b="1" dirty="0"/>
              <a:t>Haga códigos significativos </a:t>
            </a:r>
            <a:r>
              <a:rPr lang="es-MX" dirty="0"/>
              <a:t>A menos que el analista quiera esconder la información </a:t>
            </a:r>
            <a:r>
              <a:rPr lang="es-MX" dirty="0" smtClean="0"/>
              <a:t>intencionalmente, los </a:t>
            </a:r>
            <a:r>
              <a:rPr lang="es-MX" dirty="0"/>
              <a:t>códigos deben ser significativos. Los códigos eficaces no sólo </a:t>
            </a:r>
            <a:r>
              <a:rPr lang="es-MX" dirty="0" smtClean="0"/>
              <a:t>contienen información</a:t>
            </a:r>
            <a:r>
              <a:rPr lang="es-MX" dirty="0"/>
              <a:t>, sino que también tienen sentido para las </a:t>
            </a:r>
            <a:r>
              <a:rPr lang="es-MX" dirty="0" smtClean="0"/>
              <a:t> personas </a:t>
            </a:r>
            <a:r>
              <a:rPr lang="es-MX" dirty="0"/>
              <a:t>que los usan.</a:t>
            </a:r>
          </a:p>
        </p:txBody>
      </p:sp>
    </p:spTree>
    <p:extLst>
      <p:ext uri="{BB962C8B-B14F-4D97-AF65-F5344CB8AC3E}">
        <p14:creationId xmlns:p14="http://schemas.microsoft.com/office/powerpoint/2010/main" val="350426821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Uso de códigos</a:t>
            </a:r>
            <a:endParaRPr lang="es-MX" dirty="0"/>
          </a:p>
        </p:txBody>
      </p:sp>
      <p:sp>
        <p:nvSpPr>
          <p:cNvPr id="3" name="2 Marcador de contenido"/>
          <p:cNvSpPr>
            <a:spLocks noGrp="1"/>
          </p:cNvSpPr>
          <p:nvPr>
            <p:ph sz="quarter" idx="1"/>
          </p:nvPr>
        </p:nvSpPr>
        <p:spPr/>
        <p:txBody>
          <a:bodyPr>
            <a:normAutofit/>
          </a:bodyPr>
          <a:lstStyle/>
          <a:p>
            <a:pPr algn="just"/>
            <a:r>
              <a:rPr lang="es-MX" dirty="0" smtClean="0"/>
              <a:t>Los </a:t>
            </a:r>
            <a:r>
              <a:rPr lang="es-MX" dirty="0"/>
              <a:t>códigos se usan de varias formas. En los programas de validación, </a:t>
            </a:r>
            <a:r>
              <a:rPr lang="es-MX" dirty="0" smtClean="0"/>
              <a:t>los datos </a:t>
            </a:r>
            <a:r>
              <a:rPr lang="es-MX" dirty="0"/>
              <a:t>de entrada se verifican contra una lista de códigos para asegurar que sólo se han </a:t>
            </a:r>
            <a:r>
              <a:rPr lang="es-MX" dirty="0" smtClean="0"/>
              <a:t>capturado códigos </a:t>
            </a:r>
            <a:r>
              <a:rPr lang="es-MX" dirty="0"/>
              <a:t>válidos. </a:t>
            </a:r>
            <a:endParaRPr lang="es-MX" dirty="0" smtClean="0"/>
          </a:p>
          <a:p>
            <a:pPr algn="just"/>
            <a:r>
              <a:rPr lang="es-MX" dirty="0" smtClean="0"/>
              <a:t>En </a:t>
            </a:r>
            <a:r>
              <a:rPr lang="es-MX" dirty="0"/>
              <a:t>los programas de informe y consulta, un código almacenado en </a:t>
            </a:r>
            <a:r>
              <a:rPr lang="es-MX" dirty="0" smtClean="0"/>
              <a:t>un archivo </a:t>
            </a:r>
            <a:r>
              <a:rPr lang="es-MX" dirty="0"/>
              <a:t>se transforma en el significado del código. Los informes y pantallas no deben </a:t>
            </a:r>
            <a:r>
              <a:rPr lang="es-MX" dirty="0" smtClean="0"/>
              <a:t>mostrar o </a:t>
            </a:r>
            <a:r>
              <a:rPr lang="es-MX" dirty="0"/>
              <a:t>imprimir el código real. </a:t>
            </a:r>
            <a:endParaRPr lang="es-MX" dirty="0" smtClean="0"/>
          </a:p>
          <a:p>
            <a:pPr algn="just"/>
            <a:r>
              <a:rPr lang="es-MX" dirty="0" smtClean="0"/>
              <a:t>Los </a:t>
            </a:r>
            <a:r>
              <a:rPr lang="es-MX" dirty="0"/>
              <a:t>códigos se usan en los programas de GUI </a:t>
            </a:r>
            <a:r>
              <a:rPr lang="es-MX" dirty="0" smtClean="0"/>
              <a:t>para crear </a:t>
            </a:r>
            <a:r>
              <a:rPr lang="es-MX" dirty="0"/>
              <a:t>listas desplegables.</a:t>
            </a:r>
          </a:p>
        </p:txBody>
      </p:sp>
    </p:spTree>
    <p:extLst>
      <p:ext uri="{BB962C8B-B14F-4D97-AF65-F5344CB8AC3E}">
        <p14:creationId xmlns:p14="http://schemas.microsoft.com/office/powerpoint/2010/main" val="1058792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Subtítulo"/>
          <p:cNvSpPr>
            <a:spLocks noGrp="1"/>
          </p:cNvSpPr>
          <p:nvPr>
            <p:ph type="subTitle" idx="1"/>
          </p:nvPr>
        </p:nvSpPr>
        <p:spPr>
          <a:xfrm>
            <a:off x="1331640" y="2924944"/>
            <a:ext cx="6400800" cy="1752600"/>
          </a:xfrm>
        </p:spPr>
        <p:txBody>
          <a:bodyPr/>
          <a:lstStyle/>
          <a:p>
            <a:r>
              <a:rPr lang="es-MX" b="0" dirty="0"/>
              <a:t>El analista de sistemas debe contar con la capacidad para diseñar formularios </a:t>
            </a:r>
            <a:r>
              <a:rPr lang="es-MX" b="0" dirty="0" smtClean="0"/>
              <a:t>completos y útiles</a:t>
            </a:r>
            <a:r>
              <a:rPr lang="es-MX" b="0" dirty="0"/>
              <a:t>. Es necesario eliminar los formularios innecesarios que desperdicien </a:t>
            </a:r>
            <a:r>
              <a:rPr lang="es-MX" b="0" dirty="0" smtClean="0"/>
              <a:t>una </a:t>
            </a:r>
            <a:r>
              <a:rPr lang="es-MX" b="0" dirty="0"/>
              <a:t>organización</a:t>
            </a:r>
            <a:endParaRPr lang="es-MX" dirty="0"/>
          </a:p>
        </p:txBody>
      </p:sp>
      <p:sp>
        <p:nvSpPr>
          <p:cNvPr id="4" name="3 Título"/>
          <p:cNvSpPr>
            <a:spLocks noGrp="1"/>
          </p:cNvSpPr>
          <p:nvPr>
            <p:ph type="ctrTitle"/>
          </p:nvPr>
        </p:nvSpPr>
        <p:spPr/>
        <p:txBody>
          <a:bodyPr/>
          <a:lstStyle/>
          <a:p>
            <a:r>
              <a:rPr lang="es-MX" dirty="0" smtClean="0"/>
              <a:t>DISEÑO DE UNA ENTRADA EFICAZ</a:t>
            </a:r>
            <a:endParaRPr lang="es-MX" dirty="0"/>
          </a:p>
        </p:txBody>
      </p:sp>
      <p:pic>
        <p:nvPicPr>
          <p:cNvPr id="5122" name="Picture 2" descr="http://thumbs.dreamstime.com/z/computadora-de-escritorio-8701374.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387" t="5716" r="3665" b="12284"/>
          <a:stretch/>
        </p:blipFill>
        <p:spPr bwMode="auto">
          <a:xfrm>
            <a:off x="5580112" y="4112096"/>
            <a:ext cx="2195314" cy="200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63091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CAPTURA DE DATOS EFECTIVA Y EFICIENTE</a:t>
            </a:r>
          </a:p>
        </p:txBody>
      </p:sp>
      <p:sp>
        <p:nvSpPr>
          <p:cNvPr id="3" name="2 Marcador de contenido"/>
          <p:cNvSpPr>
            <a:spLocks noGrp="1"/>
          </p:cNvSpPr>
          <p:nvPr>
            <p:ph sz="quarter" idx="1"/>
          </p:nvPr>
        </p:nvSpPr>
        <p:spPr/>
        <p:txBody>
          <a:bodyPr/>
          <a:lstStyle/>
          <a:p>
            <a:pPr algn="just"/>
            <a:r>
              <a:rPr lang="es-MX" dirty="0"/>
              <a:t>Para asegurar la calidad de los datos que se capturan en el sistema, es importante ser </a:t>
            </a:r>
            <a:r>
              <a:rPr lang="es-MX" dirty="0" smtClean="0"/>
              <a:t>eficaz en </a:t>
            </a:r>
            <a:r>
              <a:rPr lang="es-MX" dirty="0"/>
              <a:t>su captura. La captura de datos cada vez ha recibido más atención por ser el punto </a:t>
            </a:r>
            <a:r>
              <a:rPr lang="es-MX" dirty="0" smtClean="0"/>
              <a:t>en el </a:t>
            </a:r>
            <a:r>
              <a:rPr lang="es-MX" dirty="0"/>
              <a:t>procesamiento de información en el cual se puede ganar mayor productividad.</a:t>
            </a:r>
          </a:p>
        </p:txBody>
      </p:sp>
      <p:sp>
        <p:nvSpPr>
          <p:cNvPr id="4" name="3 Rectángulo redondeado"/>
          <p:cNvSpPr/>
          <p:nvPr/>
        </p:nvSpPr>
        <p:spPr>
          <a:xfrm>
            <a:off x="1691680" y="4149080"/>
            <a:ext cx="5256584" cy="1944216"/>
          </a:xfrm>
          <a:prstGeom prst="roundRect">
            <a:avLst/>
          </a:prstGeom>
          <a:solidFill>
            <a:srgbClr val="A162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t>•La decisión de qué capturar precede a la interacción del usuario con el sistema. De hecho,</a:t>
            </a:r>
          </a:p>
          <a:p>
            <a:r>
              <a:rPr lang="es-MX" dirty="0"/>
              <a:t>es vital para hacer la interfaz útil, recuerde que el dicho "basura entra, basura sale" aún </a:t>
            </a:r>
            <a:r>
              <a:rPr lang="es-MX" dirty="0" smtClean="0"/>
              <a:t>es verdad</a:t>
            </a:r>
            <a:r>
              <a:rPr lang="es-MX" dirty="0"/>
              <a:t>.</a:t>
            </a:r>
          </a:p>
        </p:txBody>
      </p:sp>
    </p:spTree>
    <p:extLst>
      <p:ext uri="{BB962C8B-B14F-4D97-AF65-F5344CB8AC3E}">
        <p14:creationId xmlns:p14="http://schemas.microsoft.com/office/powerpoint/2010/main" val="359557139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EVITANDO CUELLOS DE BOTELLA Y PASOS ADICIONALES</a:t>
            </a:r>
          </a:p>
        </p:txBody>
      </p:sp>
      <p:sp>
        <p:nvSpPr>
          <p:cNvPr id="4" name="3 Rectángulo redondeado"/>
          <p:cNvSpPr/>
          <p:nvPr/>
        </p:nvSpPr>
        <p:spPr>
          <a:xfrm>
            <a:off x="971600" y="2132856"/>
            <a:ext cx="7416824" cy="36004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dirty="0">
                <a:latin typeface="+mj-lt"/>
              </a:rPr>
              <a:t>Un cuello de botella en la entrada de datos es una alusión adecuada a la apariencia física </a:t>
            </a:r>
            <a:r>
              <a:rPr lang="es-MX" dirty="0" smtClean="0">
                <a:latin typeface="+mj-lt"/>
              </a:rPr>
              <a:t>de una </a:t>
            </a:r>
            <a:r>
              <a:rPr lang="es-MX" dirty="0">
                <a:latin typeface="+mj-lt"/>
              </a:rPr>
              <a:t>botella. Los datos se introducen con rapidez en la boca ancha del sistema sólo para </a:t>
            </a:r>
            <a:r>
              <a:rPr lang="es-MX" dirty="0" smtClean="0">
                <a:latin typeface="+mj-lt"/>
              </a:rPr>
              <a:t>que se </a:t>
            </a:r>
            <a:r>
              <a:rPr lang="es-MX" dirty="0">
                <a:latin typeface="+mj-lt"/>
              </a:rPr>
              <a:t>retrasen en su "cuello" debido a un caso creado artificialmente de insuficiente </a:t>
            </a:r>
            <a:r>
              <a:rPr lang="es-MX" dirty="0" smtClean="0">
                <a:latin typeface="+mj-lt"/>
              </a:rPr>
              <a:t>capacidad de </a:t>
            </a:r>
            <a:r>
              <a:rPr lang="es-MX" dirty="0">
                <a:latin typeface="+mj-lt"/>
              </a:rPr>
              <a:t>procesamiento para el volumen o detalle de los datos a ser capturados. </a:t>
            </a:r>
            <a:endParaRPr lang="es-MX" dirty="0" smtClean="0">
              <a:latin typeface="+mj-lt"/>
            </a:endParaRPr>
          </a:p>
          <a:p>
            <a:pPr algn="just"/>
            <a:endParaRPr lang="es-MX" dirty="0">
              <a:latin typeface="+mj-lt"/>
            </a:endParaRPr>
          </a:p>
          <a:p>
            <a:pPr algn="just"/>
            <a:r>
              <a:rPr lang="es-MX" dirty="0" smtClean="0">
                <a:latin typeface="+mj-lt"/>
              </a:rPr>
              <a:t>Una </a:t>
            </a:r>
            <a:r>
              <a:rPr lang="es-MX" dirty="0">
                <a:latin typeface="+mj-lt"/>
              </a:rPr>
              <a:t>forma en </a:t>
            </a:r>
            <a:r>
              <a:rPr lang="es-MX" dirty="0" smtClean="0">
                <a:latin typeface="+mj-lt"/>
              </a:rPr>
              <a:t>que se </a:t>
            </a:r>
            <a:r>
              <a:rPr lang="es-MX" dirty="0">
                <a:latin typeface="+mj-lt"/>
              </a:rPr>
              <a:t>puede evitar un cuello de botella es asegurar que haya suficiente capacidad para </a:t>
            </a:r>
            <a:r>
              <a:rPr lang="es-MX" dirty="0" smtClean="0">
                <a:latin typeface="+mj-lt"/>
              </a:rPr>
              <a:t>manejar los </a:t>
            </a:r>
            <a:r>
              <a:rPr lang="es-MX" dirty="0">
                <a:latin typeface="+mj-lt"/>
              </a:rPr>
              <a:t>datos que se van a </a:t>
            </a:r>
            <a:r>
              <a:rPr lang="es-MX" dirty="0" smtClean="0">
                <a:latin typeface="+mj-lt"/>
              </a:rPr>
              <a:t>capturar.</a:t>
            </a:r>
            <a:endParaRPr lang="es-MX" dirty="0">
              <a:latin typeface="+mj-lt"/>
            </a:endParaRPr>
          </a:p>
        </p:txBody>
      </p:sp>
    </p:spTree>
    <p:extLst>
      <p:ext uri="{BB962C8B-B14F-4D97-AF65-F5344CB8AC3E}">
        <p14:creationId xmlns:p14="http://schemas.microsoft.com/office/powerpoint/2010/main" val="216731551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EMPEZANDO CON UN BUEN FORMULARIO</a:t>
            </a:r>
          </a:p>
        </p:txBody>
      </p:sp>
      <p:sp>
        <p:nvSpPr>
          <p:cNvPr id="3" name="2 Marcador de contenido"/>
          <p:cNvSpPr>
            <a:spLocks noGrp="1"/>
          </p:cNvSpPr>
          <p:nvPr>
            <p:ph sz="quarter" idx="1"/>
          </p:nvPr>
        </p:nvSpPr>
        <p:spPr/>
        <p:txBody>
          <a:bodyPr/>
          <a:lstStyle/>
          <a:p>
            <a:pPr algn="just"/>
            <a:endParaRPr lang="es-MX" dirty="0" smtClean="0"/>
          </a:p>
          <a:p>
            <a:pPr algn="just"/>
            <a:r>
              <a:rPr lang="es-MX" dirty="0" smtClean="0"/>
              <a:t>La </a:t>
            </a:r>
            <a:r>
              <a:rPr lang="es-MX" dirty="0"/>
              <a:t>captura de datos eficaz sólo se logra si se piensa con </a:t>
            </a:r>
            <a:r>
              <a:rPr lang="es-MX" dirty="0" smtClean="0"/>
              <a:t>anterioridad </a:t>
            </a:r>
            <a:r>
              <a:rPr lang="es-MX" dirty="0"/>
              <a:t>lo que el </a:t>
            </a:r>
            <a:r>
              <a:rPr lang="es-MX" dirty="0" smtClean="0"/>
              <a:t>documento fuente </a:t>
            </a:r>
            <a:r>
              <a:rPr lang="es-MX" dirty="0"/>
              <a:t>debe contener. </a:t>
            </a:r>
            <a:endParaRPr lang="es-MX" dirty="0" smtClean="0"/>
          </a:p>
          <a:p>
            <a:pPr algn="just"/>
            <a:endParaRPr lang="es-MX" dirty="0"/>
          </a:p>
          <a:p>
            <a:pPr algn="just"/>
            <a:r>
              <a:rPr lang="es-MX" dirty="0" smtClean="0"/>
              <a:t>El </a:t>
            </a:r>
            <a:r>
              <a:rPr lang="es-MX" dirty="0"/>
              <a:t>operador de entrada de datos captura los datos del </a:t>
            </a:r>
            <a:r>
              <a:rPr lang="es-MX" dirty="0" smtClean="0"/>
              <a:t>documento fuente </a:t>
            </a:r>
            <a:r>
              <a:rPr lang="es-MX" dirty="0"/>
              <a:t>(normalmente algún tipo de formulario); este documento es la fuente de una </a:t>
            </a:r>
            <a:r>
              <a:rPr lang="es-MX" dirty="0" smtClean="0"/>
              <a:t>gran cantidad </a:t>
            </a:r>
            <a:r>
              <a:rPr lang="es-MX" dirty="0"/>
              <a:t>de datos del sistema.</a:t>
            </a:r>
          </a:p>
        </p:txBody>
      </p:sp>
    </p:spTree>
    <p:extLst>
      <p:ext uri="{BB962C8B-B14F-4D97-AF65-F5344CB8AC3E}">
        <p14:creationId xmlns:p14="http://schemas.microsoft.com/office/powerpoint/2010/main" val="204240580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ELECCIÓN DE UN MÉTODO DE ENTRADA DE DATOS</a:t>
            </a:r>
          </a:p>
        </p:txBody>
      </p:sp>
      <p:sp>
        <p:nvSpPr>
          <p:cNvPr id="4" name="3 Rectángulo redondeado"/>
          <p:cNvSpPr/>
          <p:nvPr/>
        </p:nvSpPr>
        <p:spPr>
          <a:xfrm>
            <a:off x="611560" y="1628800"/>
            <a:ext cx="4392488" cy="1296144"/>
          </a:xfrm>
          <a:prstGeom prst="roundRect">
            <a:avLst/>
          </a:prstGeom>
          <a:solidFill>
            <a:srgbClr val="3978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b="1" dirty="0" smtClean="0"/>
              <a:t>Teclados: </a:t>
            </a:r>
            <a:r>
              <a:rPr lang="es-MX" dirty="0"/>
              <a:t>Teclear es el método más viejo de entrada de datos y ciertamente es uno con </a:t>
            </a:r>
            <a:r>
              <a:rPr lang="es-MX" dirty="0" smtClean="0"/>
              <a:t>los que </a:t>
            </a:r>
            <a:r>
              <a:rPr lang="es-MX" dirty="0"/>
              <a:t>los miembros de la organización están más familiarizados.</a:t>
            </a:r>
          </a:p>
        </p:txBody>
      </p:sp>
      <p:sp>
        <p:nvSpPr>
          <p:cNvPr id="5" name="4 Rectángulo redondeado"/>
          <p:cNvSpPr/>
          <p:nvPr/>
        </p:nvSpPr>
        <p:spPr>
          <a:xfrm>
            <a:off x="5508104" y="1556792"/>
            <a:ext cx="3384376" cy="403244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dirty="0"/>
              <a:t>Reconocimiento óptico de caracteres </a:t>
            </a:r>
            <a:r>
              <a:rPr lang="es-MX" b="1" dirty="0" smtClean="0"/>
              <a:t>: </a:t>
            </a:r>
            <a:r>
              <a:rPr lang="es-MX" dirty="0" smtClean="0"/>
              <a:t>El </a:t>
            </a:r>
            <a:r>
              <a:rPr lang="es-MX" dirty="0"/>
              <a:t>reconocimiento óptico de caracteres (OCR)</a:t>
            </a:r>
          </a:p>
          <a:p>
            <a:pPr algn="just"/>
            <a:r>
              <a:rPr lang="es-MX" dirty="0"/>
              <a:t>permite a un usuario leer la entrada de un documento fuente con un escáner óptico en </a:t>
            </a:r>
            <a:r>
              <a:rPr lang="es-MX" dirty="0" smtClean="0"/>
              <a:t>lugar de </a:t>
            </a:r>
            <a:r>
              <a:rPr lang="es-MX" dirty="0"/>
              <a:t>los medios magnéticos que hemos discutido hasta ahora. Usar los dispositivos de </a:t>
            </a:r>
            <a:r>
              <a:rPr lang="es-MX" dirty="0" smtClean="0"/>
              <a:t>OCR puede </a:t>
            </a:r>
            <a:r>
              <a:rPr lang="es-MX" dirty="0"/>
              <a:t>acelerar la entrada de datos de 60 a 90 por ciento sobre algunos métodos del tecleo.</a:t>
            </a:r>
          </a:p>
        </p:txBody>
      </p:sp>
      <p:sp>
        <p:nvSpPr>
          <p:cNvPr id="6" name="5 Rectángulo redondeado"/>
          <p:cNvSpPr/>
          <p:nvPr/>
        </p:nvSpPr>
        <p:spPr>
          <a:xfrm>
            <a:off x="467544" y="3356992"/>
            <a:ext cx="4680520" cy="2880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b="1" dirty="0"/>
              <a:t>Otros métodos de entrada de </a:t>
            </a:r>
            <a:r>
              <a:rPr lang="es-MX" b="1" dirty="0" smtClean="0"/>
              <a:t>datos: </a:t>
            </a:r>
            <a:r>
              <a:rPr lang="es-MX" dirty="0"/>
              <a:t>También hay otros métodos de entrada de datos </a:t>
            </a:r>
            <a:r>
              <a:rPr lang="es-MX" dirty="0" smtClean="0"/>
              <a:t>que se </a:t>
            </a:r>
            <a:r>
              <a:rPr lang="es-MX" dirty="0"/>
              <a:t>han usado ampliamente. La mayoría de estos métodos reduce los costos de mano de </a:t>
            </a:r>
            <a:r>
              <a:rPr lang="es-MX" dirty="0" smtClean="0"/>
              <a:t>obra pues </a:t>
            </a:r>
            <a:r>
              <a:rPr lang="es-MX" dirty="0"/>
              <a:t>requieren menos habilidades del operador o poco </a:t>
            </a:r>
            <a:r>
              <a:rPr lang="es-MX" dirty="0" smtClean="0"/>
              <a:t>entrenamiento</a:t>
            </a:r>
            <a:r>
              <a:rPr lang="es-MX" dirty="0"/>
              <a:t>, mueven la </a:t>
            </a:r>
            <a:r>
              <a:rPr lang="es-MX" dirty="0" smtClean="0"/>
              <a:t>entrada de </a:t>
            </a:r>
            <a:r>
              <a:rPr lang="es-MX" dirty="0"/>
              <a:t>datos más cerca a la fuente de datos y eliminan la necesidad de un documento </a:t>
            </a:r>
            <a:r>
              <a:rPr lang="es-MX" dirty="0" smtClean="0"/>
              <a:t>fuente.</a:t>
            </a:r>
            <a:endParaRPr lang="es-MX" dirty="0"/>
          </a:p>
        </p:txBody>
      </p:sp>
    </p:spTree>
    <p:extLst>
      <p:ext uri="{BB962C8B-B14F-4D97-AF65-F5344CB8AC3E}">
        <p14:creationId xmlns:p14="http://schemas.microsoft.com/office/powerpoint/2010/main" val="2061765484"/>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4" name="3 Rectángulo redondeado"/>
          <p:cNvSpPr/>
          <p:nvPr/>
        </p:nvSpPr>
        <p:spPr>
          <a:xfrm>
            <a:off x="395536" y="1556792"/>
            <a:ext cx="4824536" cy="2232248"/>
          </a:xfrm>
          <a:prstGeom prst="roundRect">
            <a:avLst/>
          </a:prstGeom>
          <a:solidFill>
            <a:srgbClr val="DD75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b="1" dirty="0"/>
              <a:t>Reconocimiento de caracteres de tinta magnética. </a:t>
            </a:r>
            <a:r>
              <a:rPr lang="es-MX" dirty="0"/>
              <a:t>Los caracteres de tinta </a:t>
            </a:r>
            <a:r>
              <a:rPr lang="es-MX" dirty="0" smtClean="0"/>
              <a:t>magnética se </a:t>
            </a:r>
            <a:r>
              <a:rPr lang="es-MX" dirty="0"/>
              <a:t>encuentran en la parte inferior de cheques bancarios y en algunas facturas de tarjeta de</a:t>
            </a:r>
          </a:p>
          <a:p>
            <a:r>
              <a:rPr lang="es-MX" dirty="0"/>
              <a:t>crédito. Este método es semejante a OCR en que los caracteres especiales se leen, pero </a:t>
            </a:r>
            <a:r>
              <a:rPr lang="es-MX" dirty="0" smtClean="0"/>
              <a:t>su uso </a:t>
            </a:r>
            <a:r>
              <a:rPr lang="es-MX" dirty="0"/>
              <a:t>está limitado.</a:t>
            </a:r>
          </a:p>
        </p:txBody>
      </p:sp>
      <p:sp>
        <p:nvSpPr>
          <p:cNvPr id="5" name="4 Rectángulo redondeado"/>
          <p:cNvSpPr/>
          <p:nvPr/>
        </p:nvSpPr>
        <p:spPr>
          <a:xfrm>
            <a:off x="5508104" y="1484784"/>
            <a:ext cx="3312368" cy="3672408"/>
          </a:xfrm>
          <a:prstGeom prst="roundRect">
            <a:avLst/>
          </a:prstGeom>
          <a:solidFill>
            <a:srgbClr val="7CD127">
              <a:alpha val="7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b="1" dirty="0"/>
              <a:t>Códigos de barras. </a:t>
            </a:r>
            <a:endParaRPr lang="es-MX" b="1" dirty="0" smtClean="0"/>
          </a:p>
          <a:p>
            <a:r>
              <a:rPr lang="es-MX" dirty="0" smtClean="0"/>
              <a:t>Los </a:t>
            </a:r>
            <a:r>
              <a:rPr lang="es-MX" dirty="0"/>
              <a:t>códigos de barras aparecen típicamente en las etiquetas de </a:t>
            </a:r>
            <a:r>
              <a:rPr lang="es-MX" dirty="0" smtClean="0"/>
              <a:t>los productos</a:t>
            </a:r>
            <a:r>
              <a:rPr lang="es-MX" dirty="0"/>
              <a:t>, pero también aparecen en las pulseras de identificación de pacientes en los hospitales</a:t>
            </a:r>
          </a:p>
          <a:p>
            <a:r>
              <a:rPr lang="es-MX" dirty="0"/>
              <a:t>y en casi cualquier contexto en que una persona u objeto necesita ser verificado dentro</a:t>
            </a:r>
          </a:p>
          <a:p>
            <a:r>
              <a:rPr lang="es-MX" dirty="0"/>
              <a:t>y fuera de cualquier tipo de sistema de inventario.</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976597"/>
            <a:ext cx="4635252" cy="2361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5587171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dirty="0"/>
          </a:p>
        </p:txBody>
      </p:sp>
      <p:sp>
        <p:nvSpPr>
          <p:cNvPr id="4" name="3 Rectángulo redondeado"/>
          <p:cNvSpPr/>
          <p:nvPr/>
        </p:nvSpPr>
        <p:spPr>
          <a:xfrm>
            <a:off x="971600" y="1511927"/>
            <a:ext cx="7200800" cy="2520280"/>
          </a:xfrm>
          <a:prstGeom prst="roundRect">
            <a:avLst/>
          </a:prstGeom>
          <a:solidFill>
            <a:srgbClr val="35BC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dirty="0"/>
              <a:t>Uso de terminales </a:t>
            </a:r>
            <a:r>
              <a:rPr lang="es-MX" b="1" dirty="0" smtClean="0"/>
              <a:t>inteligentes: </a:t>
            </a:r>
            <a:r>
              <a:rPr lang="es-MX" dirty="0"/>
              <a:t>Las terminales inteligentes se pueden considerar un </a:t>
            </a:r>
            <a:r>
              <a:rPr lang="es-MX" dirty="0" smtClean="0"/>
              <a:t>paso delante </a:t>
            </a:r>
            <a:r>
              <a:rPr lang="es-MX" dirty="0"/>
              <a:t>de las terminales sin inteligencia y un paso atrás de las estaciones de trabajo </a:t>
            </a:r>
            <a:r>
              <a:rPr lang="es-MX" dirty="0" smtClean="0"/>
              <a:t>inteligentes y </a:t>
            </a:r>
            <a:r>
              <a:rPr lang="es-MX" dirty="0" err="1"/>
              <a:t>PCs</a:t>
            </a:r>
            <a:r>
              <a:rPr lang="es-MX" dirty="0"/>
              <a:t> en sus capacidades. En muchos casos, las terminales inteligentes eliminan la</a:t>
            </a:r>
          </a:p>
          <a:p>
            <a:pPr algn="just"/>
            <a:r>
              <a:rPr lang="es-MX" dirty="0"/>
              <a:t>necesidad de un documento fuente.</a:t>
            </a:r>
          </a:p>
        </p:txBody>
      </p:sp>
    </p:spTree>
    <p:extLst>
      <p:ext uri="{BB962C8B-B14F-4D97-AF65-F5344CB8AC3E}">
        <p14:creationId xmlns:p14="http://schemas.microsoft.com/office/powerpoint/2010/main" val="13606635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VALIDACIÓN DE LAS TRANSACCIONES DE </a:t>
            </a:r>
            <a:r>
              <a:rPr lang="es-MX" dirty="0" smtClean="0"/>
              <a:t>ENTRADA</a:t>
            </a:r>
            <a:endParaRPr lang="es-MX" dirty="0"/>
          </a:p>
        </p:txBody>
      </p:sp>
      <p:sp>
        <p:nvSpPr>
          <p:cNvPr id="3" name="2 Marcador de contenido"/>
          <p:cNvSpPr>
            <a:spLocks noGrp="1"/>
          </p:cNvSpPr>
          <p:nvPr>
            <p:ph sz="quarter" idx="1"/>
          </p:nvPr>
        </p:nvSpPr>
        <p:spPr/>
        <p:txBody>
          <a:bodyPr/>
          <a:lstStyle/>
          <a:p>
            <a:pPr algn="just"/>
            <a:endParaRPr lang="es-MX" dirty="0" smtClean="0"/>
          </a:p>
          <a:p>
            <a:pPr algn="just"/>
            <a:r>
              <a:rPr lang="es-MX" dirty="0" smtClean="0"/>
              <a:t>Validar </a:t>
            </a:r>
            <a:r>
              <a:rPr lang="es-MX" dirty="0"/>
              <a:t>las transacciones de entrada se hace principalmente mediante software que es </a:t>
            </a:r>
            <a:r>
              <a:rPr lang="es-MX" dirty="0" smtClean="0"/>
              <a:t>la responsabilidad </a:t>
            </a:r>
            <a:r>
              <a:rPr lang="es-MX" dirty="0"/>
              <a:t>del programador pero es importante que el analista de sistemas sepa </a:t>
            </a:r>
            <a:r>
              <a:rPr lang="es-MX" dirty="0" smtClean="0"/>
              <a:t>qué problemas </a:t>
            </a:r>
            <a:r>
              <a:rPr lang="es-MX" dirty="0"/>
              <a:t>comunes podrían invalidar una transacción. Los negocios </a:t>
            </a:r>
            <a:r>
              <a:rPr lang="es-MX" dirty="0" smtClean="0"/>
              <a:t>comprometidos con </a:t>
            </a:r>
            <a:r>
              <a:rPr lang="es-MX" dirty="0"/>
              <a:t>la calidad incluyen la verificación de validez en forma rutinaria como parte de </a:t>
            </a:r>
            <a:r>
              <a:rPr lang="es-MX" dirty="0" smtClean="0"/>
              <a:t>su software</a:t>
            </a:r>
            <a:r>
              <a:rPr lang="es-MX" dirty="0"/>
              <a:t>.</a:t>
            </a:r>
          </a:p>
        </p:txBody>
      </p:sp>
    </p:spTree>
    <p:extLst>
      <p:ext uri="{BB962C8B-B14F-4D97-AF65-F5344CB8AC3E}">
        <p14:creationId xmlns:p14="http://schemas.microsoft.com/office/powerpoint/2010/main" val="90704079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Validaciones …</a:t>
            </a:r>
            <a:endParaRPr lang="es-MX"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700808"/>
            <a:ext cx="5355790" cy="3744416"/>
          </a:xfrm>
          <a:prstGeom prst="rect">
            <a:avLst/>
          </a:prstGeom>
          <a:noFill/>
          <a:ln>
            <a:noFill/>
          </a:ln>
          <a:effectLst>
            <a:glow rad="1397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4761021"/>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4" name="3 Rectángulo redondeado"/>
          <p:cNvSpPr/>
          <p:nvPr/>
        </p:nvSpPr>
        <p:spPr>
          <a:xfrm>
            <a:off x="755576" y="1484784"/>
            <a:ext cx="4104456" cy="2592288"/>
          </a:xfrm>
          <a:prstGeom prst="roundRect">
            <a:avLst/>
          </a:prstGeom>
          <a:solidFill>
            <a:srgbClr val="24D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dirty="0"/>
              <a:t>Envío de datos incorrectos </a:t>
            </a:r>
            <a:r>
              <a:rPr lang="es-MX" b="1" dirty="0" smtClean="0"/>
              <a:t>:</a:t>
            </a:r>
          </a:p>
          <a:p>
            <a:pPr algn="just"/>
            <a:r>
              <a:rPr lang="es-MX" dirty="0" smtClean="0"/>
              <a:t>Un </a:t>
            </a:r>
            <a:r>
              <a:rPr lang="es-MX" dirty="0"/>
              <a:t>ejemplo del envío de datos incorrectos al sistema es el intento</a:t>
            </a:r>
          </a:p>
          <a:p>
            <a:pPr algn="just"/>
            <a:r>
              <a:rPr lang="es-MX" dirty="0"/>
              <a:t>de introducir el número del seguro social de un paciente en el sistema de nómina </a:t>
            </a:r>
            <a:r>
              <a:rPr lang="es-MX" dirty="0" smtClean="0"/>
              <a:t>de un </a:t>
            </a:r>
            <a:r>
              <a:rPr lang="es-MX" dirty="0"/>
              <a:t>hospital. Este error normalmente es accidental, pero se debe marcar antes de que se procesen</a:t>
            </a:r>
          </a:p>
          <a:p>
            <a:pPr algn="just"/>
            <a:r>
              <a:rPr lang="es-MX" dirty="0"/>
              <a:t>los datos.</a:t>
            </a:r>
          </a:p>
        </p:txBody>
      </p:sp>
      <p:sp>
        <p:nvSpPr>
          <p:cNvPr id="5" name="4 Rectángulo redondeado"/>
          <p:cNvSpPr/>
          <p:nvPr/>
        </p:nvSpPr>
        <p:spPr>
          <a:xfrm>
            <a:off x="5652120" y="1484784"/>
            <a:ext cx="3096344" cy="403244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dirty="0"/>
              <a:t>Envío de datos por una persona no </a:t>
            </a:r>
            <a:r>
              <a:rPr lang="es-MX" b="1" dirty="0" smtClean="0"/>
              <a:t>autorizada.</a:t>
            </a:r>
          </a:p>
          <a:p>
            <a:pPr algn="just"/>
            <a:endParaRPr lang="es-MX" b="1" dirty="0" smtClean="0"/>
          </a:p>
          <a:p>
            <a:pPr algn="just"/>
            <a:r>
              <a:rPr lang="es-MX" b="1" dirty="0" smtClean="0"/>
              <a:t> </a:t>
            </a:r>
            <a:r>
              <a:rPr lang="es-MX" dirty="0"/>
              <a:t>El sistema también debe tener forma </a:t>
            </a:r>
            <a:r>
              <a:rPr lang="es-MX" dirty="0" smtClean="0"/>
              <a:t>de saber </a:t>
            </a:r>
            <a:r>
              <a:rPr lang="es-MX" dirty="0"/>
              <a:t>si los datos, aunque correctos, son enviados por una persona no autorizada. Por </a:t>
            </a:r>
            <a:r>
              <a:rPr lang="es-MX" dirty="0" smtClean="0"/>
              <a:t>ejemplo, sólo </a:t>
            </a:r>
            <a:r>
              <a:rPr lang="es-MX" dirty="0"/>
              <a:t>el supervisor de farmacia debe poder introducir los totales del inventario para las</a:t>
            </a:r>
          </a:p>
          <a:p>
            <a:pPr algn="just"/>
            <a:r>
              <a:rPr lang="es-MX" dirty="0"/>
              <a:t>sustancias controladas en la farmacia.</a:t>
            </a:r>
          </a:p>
        </p:txBody>
      </p:sp>
      <p:sp>
        <p:nvSpPr>
          <p:cNvPr id="6" name="AutoShape 2" descr="data:image/jpeg;base64,/9j/4AAQSkZJRgABAQAAAQABAAD/2wCEAAkGBxIQEBQUEBQUEBAUFRUVFBQVFRAUFBQUFRQWFhUUFhQYHCggGBolHBQUITEiJSkrMC4uFx8zODMsNygtLisBCgoKDg0OGxAQGzQkICYvLDcvLzIsLC0sNzIsLCwsNC0tLCwsLCwsLDQ0LCwrNCwsLCwsLzAsNCwsNCwrLCw0LP/AABEIAMAA0AMBIgACEQEDEQH/xAAcAAEAAQUBAQAAAAAAAAAAAAAAAQIEBQYHAwj/xABBEAACAQIDBQUEBwYEBwAAAAAAAQIDEQQFIQYSMUFREyJhcYEyQmKRByNSobHB0RQzcoLh8BUkQ/EWU2OTssLS/8QAGgEBAQADAQEAAAAAAAAAAAAAAAUDBAYBAv/EACsRAAICAgEDAwMDBQAAAAAAAAABAgMEETESEyEFIkEjgdFRkaFDYXGx4f/aAAwDAQACEQMRAD8A7iAAAAAAAAAAAAAAAAAAAAAAAAAAAAAACGLgEgAAAAAAAAAESlbiACN4tpV7lLrAF5vC5ZOsFXsAXwPKjVUl4nqAAAAAAAAAAAAAAQUVJpJtuyWrb4WAKcRXjCLlJ7sVq2aZLbuMcUoSSVJ6PrDo2/xXIw+2m1Tm9yk+6uH/ANv8l/Q0W/8AfUj5GdLq1Xwv5IWV6lLr1U/C/n/h9EUqikk07pq6a4NMrOV7C7WOi1Rrv6p+zJ+4/wBDqUZprTUo498bY7RUxsmN8drn5RUADObIAAAMdmOIs1H1ZkTW84rWrS9AD2dcduYztyHXAMn247cxcq5Q8QAZzDYvdkny4MzKNJlizdafBeSAKgUVJ2R408ZGUrLja/p49AC5BEZJ8CQAAAAAQ2AQ2c+272oSvRpNNLST+01y8lz6/My22+0iw0Ozpv62S1txhF/m+RyOtVc5XZLzsn+nH7/gjeo5mvpQf+fwRObk25O7erfUpuQSSSISjoGwm1u7ahiH3f8ATm3w+Fvp4nPrkpmWq2VcuqJmoulTPqifRUWSad9HGZ4ivQfbQfZRsqVWWnaLnbql1NxOirn1xUjqqrO5BS1rYAB9mQGr7VU3GcZ8pLdfmuH9+BtBaZlgo16coS0vwfNPk0AaN25HbllmFOpQm4VFaS4dGuUk+aLX9pAMrKueU8QY2WKPNVnJqME5SeiSV230QBncpg61aEF1u/CK1bOiIwGzOTrCwc6rXayXed1aC5Rv+LPfFZ5Ffu+98XL06gEbSqap78Km44prdtfeb4W14mFy3GOmrXvJ6yl1f6FlnebSqcZcOHRGKoY5vgm38Kb/AAQBvmHxtteXMzMXc0rLMLiqq0p9nHk6nd4/DxZuOFpbkIxveySv1APUAAEMxe0ObxwlFzlbe4Qi/ely9OpkK9aMIuUmoxSu2+CS4nF9sM/li6107U1dQXSPXzZq5eR2oeOWaWbldiHjl8fkxWZ4+deo5ze8222+rf4FoQSQG9nMvbe2ACHJLV8BoJbJlJJXei6m77GbDuvatjIuNHjCi7p1PiqLlHpHmXmw2xLe7iMZHX2qVGS4dJ1F16R5czpCiVsTD175lzCwNe+z9iKdNJJJWSVklokulisAplcAAAFticZCHtPXok2TjMQoRvz5Gt1ccnKzeoB6Z/WpYiG64SbXsz0TizVK2TtcGbZuJnjOkAaZUy6W8k3ZN6u17LrbmbHleLoYVP8AZ6Mp1Ho6tVpN+SV7LwR7VMOeVSKSAIxGOqVnerK/SK0ivTn5sxuMxlhjMTZGT2a2cdZqriFanxhB+/8AFL4fDmAeGz2z8sVJVKycaC1S4Oo/Dnu+PM36hh4wSjCKilwSSSPSMbEgAAAAhskwe1edrB0HPTtJd2musuvkj5lJRTkz4nNQi5PhGq/SRtFb/LU341Wuvuw/N+hzds9MRXc5OUm5Nu7b4tvVs8rnO3Wu2bkzlr7ndNzZUQA2YjCRJpK70R0bYHYzWOJxcddHRpNW3f8AqTX2ui5Ft9H2yHaOOKxMe4rOhTkva6VZJ8ui9TqCRXw8TXvn9i3gYPT9SfPwgkVAFIrgAAAiTJLHNcSoRSfvO35gGBz3Mrt2enLyNbwHa1a14RcoRaUpck2m1f5M23EYSlVi1prz5k5Vl0KFPcg2025Sb4ybtq/RAGHzzOFhKd1aU+CvexZZNncavtSSk3da91+T6+D1MV9IOWVoS7X26HC69x/EuniafRryi7r5cU/Ql35VldvjgjZObbVe0l4OuznoY7FS0NbyjaR+zUvJfOSXg/eXhx8zY8BTWKqQjF3hJ3bX2Vq14dPU3aMiFq8c/oUMfKruXt5/QudnNn+2l21dfV37kPtfE/DwN3iiIRSSSVktEiozmyAAAACGAU1Kiim20kldt8kuLOJbZZ88ZXck/qo92mvh+16v7jdPpMz/ALKmsPB9+or1Phh083+RyuT6knPv2+2vuRPU8jb7UfjkXFyCUTSQSjbtgtlP2yarV4/5WD7qf+tJf+it6sxmyOzkswrbuscPCzrT1XlTi/tP7k/I7dhcPGnCMIRUYRSUYpWSS4IpYWLv3y+xW9Pw+r6k14+D0jH5FQBWLgAAAAAALHNsAq9Pdvuu94y6NF8ADUYYerQaVWzvwlHg/wBGXccQZbN6UZUZ73BJteDXBo5vmG08cK92tvJ20ajJxfk0rX8DxvXJ42lybNjsb7rtKL0aaTT63uc02nyuGHnGVL93UvaHODWtk37upkf+MKElfed+m5O78tDXc0zOWJmpNbsI3UI81fi346I0cyVcof3J2fKqVfnn4PBP+/6mb2f2gqYWqpxavwafsyT5Po9OKMGSSItxe0Q4ycXuPJ3vIM9pYyG9TdpK2/B+1F/mvHmZZM+fcpzWphqinTk4yXD9Gua8Dsuy+0VPG07ru1Y234dL+8usWWcXLVntlyXsPNVvtl4l/szwITJN0oAss2zCGHozq1HaMFd+PRLxZeM5Z9J+fb9RYem+7T1qW51PdXpx82Yci1VQcjXyblTW5fsabm2PniKs6lR3lJ3fh0ivJWRZgHPNtvbOXbbe2SXeVZbVxVaNGiu/Pm+EIrjOXgunPgWmulk220klq227JJdbnZ9hNmFgaN5pPE1UnVfHdS4U4vorvzZs4uP3ZeeEbmHjd6fnhGZyLKKeDoRo0laMeLftSk+MpPqzIgF1JLg6NJJaQAB6egAAAAAAAAGOz6VqEvGy+bOfZpTUk1JJp8mk18mdA2h/cS81+Jo2OhdMA0rF5RC96fd8He3pzRjp0HHirf39/obHioa2XFu3zZm9qdmY4WUN1uVKaau7XjNcdfFO/oal+JGzyvDNLIwoW+V4Zz5EmSx+WOGsdV8v9jGEiyqVb1IhW0yql0yRJf5PmlTDVIzpy3XH5W5p+D5lgQY09eUYk2ntHftns6hjKKqQ0fCcecZdPLxMsjhWyW0EsFWUtXTek49Y/quK/qdvoVozjGUGpRkk01zT4FzFv7sfPKOjw8nvQ88rkxu0+cLB4adV+0laC6zfBf30OE16spycpvek2231k3qzbPpKzv8AaMT2UH9VQvHwdR+0/Rd35mnE/Nt656XCJXqF/cs6VwiQQjMbK5FLH4lUtVSjaVaS5Qvok+smmvRmrCDnJRRp11uySjH5Nq+jDZrfksZWj3Vph4vm/eq/kvV9Dp6iUYejGEVGCUYRSUUtEkuCSPU6CqpVx6UdRTSqoKKAAMhlAAAAAAAAAAAAMfnqvQn6fiaTiVozes3X1FT+E0avJAGBxULNPxT+9HR9r8L2uFk+cLTXpx+5s59juDOrSp79PdfCUbP1VgDldShdGtZjgNbx49OqNwgrKz4rR+a0ZjcbSs78jDdSrY6ZgyKI3R0zTQZfPspdFQqLWnVTafSSdmjEEKytwk4s5uyt1ycZC5uuzu2rw2Cq0pa1Ev8AL8+9LRp+C9o0km57XZKt7ie1Wyql1RJb8W31fFvq/Hj8wyAYzESk3ZRTlJtKMVxlJ6JLzZ3LYvZ5YHDKDs60+9Vkuc3yv0S0/wBzSPotyDtarxVRXp0240b+9U96dvhWi8W+h1dFfCo6Y9b5Zc9Ox+iPW+WSADfKYAAAAAAAAAAAAIJKLgFvmivRqfwv8DQKkbnRKq3otdU180aAo6egBisVA6wkctxEe8v4l+KOotgHPtoKHZ4qouUnvr+bV/fcw+LWhte2tL6ylP7SlF/ytNfc2azXjoAZnI8sWNy+rRlbejNuDfuycVb04nLMRQlTnKMlaUXZryOv/R/Lu14/FB+lmvyNU+lPKOzrxrxVo1U97+NfqrGhnVbj1r4JnqNHVDrXKNHJIQJJEJLrK8vnia0KNPSdR2T+yvem/BK5anT/AKKMj3KcsVUXeq92kn7tNPWX8z+5Iz49Xcno2cSju2JfHybzleAhh6MKVNbsIRUUvLm/EuyhMneLqWjpEtFQuUbxNz09Khcp3hcAqBS2LgFZFyLi4BUCkqABauZcsxNSsAXjq2NYjg+7qXeYY5xg7JmGeexXFgFnmVLd16a/I32OITSa5pP5pP8AM57j8zjNd3V+CMxhM3ahGO7JWil8kAX2101KFLrvv/xd/wAjCxw28rEZ1jnUUbRk3BtrxTVmiyo54o+1GUfNMAzGVVVg5ylK7hJWduVndP8AEv8Aa/DxxWBnu2lZdpBrw109Lmp4zO4zVo3v5My+UZioUYwk76NPpaTen3nzOPVFpnzOKlFxZytqxB7Zmo06so7ysnpquHAte2j9qPzRzzi09HLSg09GSyTLJYvEU6Mbrfffa92nHWb+Wnm0d4oKNOMYQSjGKUYpcEkrJI5r9G+HjThOu7b1TuQ8KceLXm/uSN3jiyxh1dENvll3Ap7de3yzLqqT2hjY1rlaqm2bxkFUHaFlGbK4yYBd9oN8t0ypMA998nePC5UAeu8SpHkiQD0Uj2LdFwAQzGvDmTKdwAxUsMecsAnyXyRmOzQ3EAYT/Dl0XyRDy5dDOdmh2aAMBLLV0IeVrovkbB2aHZoA13/CY/ZXyRDyldF8jYuzRPZIA1Gpsth5O8qNKUnxbhFt/cFsphv+RS/7cf0Nt7JE9kjzSPNI1+llEIq0YRilwSSSXgj2jgrGa7NDs0enpio4dorVJmS7NDs0AWEYMq3S97NDcALSMSVEuuzRO4gC2SJsXG4huAFukVWPbcG6AeSR7lO6VA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3316" name="Picture 4" descr="http://ojulearning.es/wp-content/uploads/2013/05/valid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4293096"/>
            <a:ext cx="2273497" cy="210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40295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Bibliografía</a:t>
            </a:r>
            <a:endParaRPr lang="es-MX" dirty="0"/>
          </a:p>
        </p:txBody>
      </p:sp>
      <p:sp>
        <p:nvSpPr>
          <p:cNvPr id="3" name="2 Marcador de contenido"/>
          <p:cNvSpPr>
            <a:spLocks noGrp="1"/>
          </p:cNvSpPr>
          <p:nvPr>
            <p:ph sz="quarter" idx="1"/>
          </p:nvPr>
        </p:nvSpPr>
        <p:spPr/>
        <p:txBody>
          <a:bodyPr>
            <a:normAutofit/>
          </a:bodyPr>
          <a:lstStyle/>
          <a:p>
            <a:pPr algn="just">
              <a:lnSpc>
                <a:spcPct val="150000"/>
              </a:lnSpc>
            </a:pPr>
            <a:r>
              <a:rPr lang="es-MX" dirty="0" smtClean="0"/>
              <a:t>Análisis </a:t>
            </a:r>
            <a:r>
              <a:rPr lang="es-MX" dirty="0"/>
              <a:t>y diseño de sistemas </a:t>
            </a:r>
            <a:endParaRPr lang="es-MX" dirty="0" smtClean="0"/>
          </a:p>
          <a:p>
            <a:pPr algn="just">
              <a:lnSpc>
                <a:spcPct val="150000"/>
              </a:lnSpc>
            </a:pPr>
            <a:r>
              <a:rPr lang="es-MX" dirty="0" smtClean="0"/>
              <a:t>Autor: </a:t>
            </a:r>
            <a:r>
              <a:rPr lang="es-MX" dirty="0" err="1" smtClean="0"/>
              <a:t>kendall</a:t>
            </a:r>
            <a:r>
              <a:rPr lang="es-MX" dirty="0" smtClean="0"/>
              <a:t> </a:t>
            </a:r>
            <a:r>
              <a:rPr lang="es-MX" dirty="0"/>
              <a:t>&amp; </a:t>
            </a:r>
            <a:r>
              <a:rPr lang="es-MX" dirty="0" err="1"/>
              <a:t>kendall</a:t>
            </a:r>
            <a:endParaRPr lang="es-MX" dirty="0"/>
          </a:p>
        </p:txBody>
      </p:sp>
      <p:pic>
        <p:nvPicPr>
          <p:cNvPr id="14338" name="Picture 2" descr="http://ideasylibros.es/wp-content/uploads/2013/05/lib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356992"/>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3791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Formularios útiles</a:t>
            </a:r>
            <a:endParaRPr lang="es-MX" dirty="0"/>
          </a:p>
        </p:txBody>
      </p:sp>
      <p:sp>
        <p:nvSpPr>
          <p:cNvPr id="3" name="2 Marcador de contenido"/>
          <p:cNvSpPr>
            <a:spLocks noGrp="1"/>
          </p:cNvSpPr>
          <p:nvPr>
            <p:ph sz="quarter" idx="1"/>
          </p:nvPr>
        </p:nvSpPr>
        <p:spPr/>
        <p:txBody>
          <a:bodyPr>
            <a:normAutofit/>
          </a:bodyPr>
          <a:lstStyle/>
          <a:p>
            <a:r>
              <a:rPr lang="es-MX" dirty="0" smtClean="0"/>
              <a:t>Para </a:t>
            </a:r>
            <a:r>
              <a:rPr lang="es-MX" dirty="0"/>
              <a:t>diseñar formularios útiles, es necesario ceñirse a los cuatro lineamientos siguientes</a:t>
            </a:r>
            <a:r>
              <a:rPr lang="es-MX" dirty="0" smtClean="0"/>
              <a:t>:</a:t>
            </a:r>
          </a:p>
          <a:p>
            <a:endParaRPr lang="es-MX" dirty="0"/>
          </a:p>
          <a:p>
            <a:r>
              <a:rPr lang="es-MX" dirty="0"/>
              <a:t>1. Haga formularios fáciles de contestar.</a:t>
            </a:r>
          </a:p>
          <a:p>
            <a:r>
              <a:rPr lang="es-MX" dirty="0"/>
              <a:t>2. Asegúrese de que los formularios cumplen el propósito para el cual se diseñaron.</a:t>
            </a:r>
          </a:p>
          <a:p>
            <a:r>
              <a:rPr lang="es-MX" dirty="0"/>
              <a:t>3. Diseñe formularios para garantizar que se contesten con precisión.</a:t>
            </a:r>
          </a:p>
          <a:p>
            <a:r>
              <a:rPr lang="es-MX" dirty="0"/>
              <a:t>4. Mantenga atractivos los formularios.</a:t>
            </a:r>
          </a:p>
        </p:txBody>
      </p:sp>
    </p:spTree>
    <p:extLst>
      <p:ext uri="{BB962C8B-B14F-4D97-AF65-F5344CB8AC3E}">
        <p14:creationId xmlns:p14="http://schemas.microsoft.com/office/powerpoint/2010/main" val="377393144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332656"/>
            <a:ext cx="8534400" cy="758952"/>
          </a:xfrm>
        </p:spPr>
        <p:txBody>
          <a:bodyPr>
            <a:normAutofit fontScale="90000"/>
          </a:bodyPr>
          <a:lstStyle/>
          <a:p>
            <a:r>
              <a:rPr lang="es-MX" b="1" dirty="0"/>
              <a:t>CREACIÓN DE FORMULARIOS FÁCILES DE CONTESTAR</a:t>
            </a:r>
            <a:endParaRPr lang="es-MX" dirty="0"/>
          </a:p>
        </p:txBody>
      </p:sp>
      <p:sp>
        <p:nvSpPr>
          <p:cNvPr id="3" name="2 Marcador de contenido"/>
          <p:cNvSpPr>
            <a:spLocks noGrp="1"/>
          </p:cNvSpPr>
          <p:nvPr>
            <p:ph sz="quarter" idx="1"/>
          </p:nvPr>
        </p:nvSpPr>
        <p:spPr/>
        <p:txBody>
          <a:bodyPr/>
          <a:lstStyle/>
          <a:p>
            <a:r>
              <a:rPr lang="es-MX" dirty="0">
                <a:latin typeface="+mj-lt"/>
              </a:rPr>
              <a:t>Para reducir los errores, acelerar el llenado y facilitar la entrada de datos, es esencial que </a:t>
            </a:r>
            <a:r>
              <a:rPr lang="es-MX" dirty="0" smtClean="0">
                <a:latin typeface="+mj-lt"/>
              </a:rPr>
              <a:t>los formularios </a:t>
            </a:r>
            <a:r>
              <a:rPr lang="es-MX" dirty="0">
                <a:latin typeface="+mj-lt"/>
              </a:rPr>
              <a:t>sean fáciles de contestar</a:t>
            </a:r>
            <a:r>
              <a:rPr lang="es-MX" dirty="0" smtClean="0">
                <a:latin typeface="+mj-lt"/>
              </a:rPr>
              <a:t>.</a:t>
            </a:r>
          </a:p>
          <a:p>
            <a:endParaRPr lang="es-MX" dirty="0">
              <a:latin typeface="+mj-lt"/>
            </a:endParaRPr>
          </a:p>
        </p:txBody>
      </p:sp>
      <p:sp>
        <p:nvSpPr>
          <p:cNvPr id="4" name="3 Rectángulo redondeado"/>
          <p:cNvSpPr/>
          <p:nvPr/>
        </p:nvSpPr>
        <p:spPr>
          <a:xfrm>
            <a:off x="467544" y="3063644"/>
            <a:ext cx="3528392" cy="25922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just"/>
            <a:r>
              <a:rPr lang="es-MX" sz="2000" dirty="0">
                <a:latin typeface="+mj-lt"/>
              </a:rPr>
              <a:t>Con frecuencia es posible eliminar el </a:t>
            </a:r>
            <a:r>
              <a:rPr lang="es-MX" sz="2000" dirty="0" smtClean="0">
                <a:latin typeface="+mj-lt"/>
              </a:rPr>
              <a:t>proceso  de </a:t>
            </a:r>
            <a:r>
              <a:rPr lang="es-MX" sz="2000" dirty="0">
                <a:latin typeface="+mj-lt"/>
              </a:rPr>
              <a:t>transcribir al sistema los datos que se capturan en un formulario recurriendo al envío </a:t>
            </a:r>
            <a:r>
              <a:rPr lang="es-MX" sz="2000" dirty="0" smtClean="0">
                <a:latin typeface="+mj-lt"/>
              </a:rPr>
              <a:t>por medios </a:t>
            </a:r>
            <a:r>
              <a:rPr lang="es-MX" sz="2000" dirty="0">
                <a:latin typeface="+mj-lt"/>
              </a:rPr>
              <a:t>electrónicos</a:t>
            </a:r>
          </a:p>
        </p:txBody>
      </p:sp>
      <p:sp>
        <p:nvSpPr>
          <p:cNvPr id="5" name="4 Rectángulo redondeado"/>
          <p:cNvSpPr/>
          <p:nvPr/>
        </p:nvSpPr>
        <p:spPr>
          <a:xfrm>
            <a:off x="4260502" y="3068960"/>
            <a:ext cx="4392488" cy="27667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r>
              <a:rPr lang="es-MX" b="1" dirty="0"/>
              <a:t>Flujo del formulario </a:t>
            </a:r>
            <a:r>
              <a:rPr lang="es-MX" dirty="0"/>
              <a:t>El diseño de un formulario con el flujo apropiado puede minimizar </a:t>
            </a:r>
            <a:r>
              <a:rPr lang="es-MX" dirty="0" smtClean="0"/>
              <a:t>el tiempo </a:t>
            </a:r>
            <a:r>
              <a:rPr lang="es-MX" dirty="0"/>
              <a:t>y el esfuerzo que dedican los empleados para </a:t>
            </a:r>
            <a:r>
              <a:rPr lang="es-MX" dirty="0" smtClean="0"/>
              <a:t>contestarlo. Un </a:t>
            </a:r>
            <a:r>
              <a:rPr lang="es-MX" dirty="0"/>
              <a:t>formulario que requiere ir directamente al fondo y regresar </a:t>
            </a:r>
            <a:r>
              <a:rPr lang="es-MX" dirty="0" smtClean="0"/>
              <a:t>al principio </a:t>
            </a:r>
            <a:r>
              <a:rPr lang="es-MX" dirty="0"/>
              <a:t>para contestarlo refleja un flujo pobre.</a:t>
            </a:r>
          </a:p>
        </p:txBody>
      </p:sp>
    </p:spTree>
    <p:extLst>
      <p:ext uri="{BB962C8B-B14F-4D97-AF65-F5344CB8AC3E}">
        <p14:creationId xmlns:p14="http://schemas.microsoft.com/office/powerpoint/2010/main" val="30841667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Siete secciones de un formulario</a:t>
            </a:r>
            <a:endParaRPr lang="es-MX" dirty="0"/>
          </a:p>
        </p:txBody>
      </p:sp>
      <p:sp>
        <p:nvSpPr>
          <p:cNvPr id="3" name="2 Marcador de contenido"/>
          <p:cNvSpPr>
            <a:spLocks noGrp="1"/>
          </p:cNvSpPr>
          <p:nvPr>
            <p:ph sz="quarter" idx="1"/>
          </p:nvPr>
        </p:nvSpPr>
        <p:spPr/>
        <p:txBody>
          <a:bodyPr/>
          <a:lstStyle/>
          <a:p>
            <a:r>
              <a:rPr lang="es-MX" dirty="0">
                <a:latin typeface="+mj-lt"/>
              </a:rPr>
              <a:t>Las siete </a:t>
            </a:r>
            <a:r>
              <a:rPr lang="es-MX" dirty="0" smtClean="0">
                <a:latin typeface="+mj-lt"/>
              </a:rPr>
              <a:t>secciones principales </a:t>
            </a:r>
            <a:r>
              <a:rPr lang="es-MX" dirty="0">
                <a:latin typeface="+mj-lt"/>
              </a:rPr>
              <a:t>de un formulario son las siguientes</a:t>
            </a:r>
            <a:r>
              <a:rPr lang="es-MX" dirty="0" smtClean="0">
                <a:latin typeface="+mj-lt"/>
              </a:rPr>
              <a:t>:</a:t>
            </a:r>
          </a:p>
          <a:p>
            <a:pPr marL="0" indent="0">
              <a:buNone/>
            </a:pPr>
            <a:endParaRPr lang="es-MX" dirty="0">
              <a:latin typeface="+mj-lt"/>
            </a:endParaRPr>
          </a:p>
          <a:p>
            <a:pPr marL="274320" lvl="1" indent="0">
              <a:buNone/>
            </a:pPr>
            <a:r>
              <a:rPr lang="es-MX" b="1" dirty="0">
                <a:solidFill>
                  <a:schemeClr val="tx1"/>
                </a:solidFill>
                <a:latin typeface="+mj-lt"/>
              </a:rPr>
              <a:t>1. Encabezado.</a:t>
            </a:r>
          </a:p>
          <a:p>
            <a:pPr marL="274320" lvl="1" indent="0">
              <a:buNone/>
            </a:pPr>
            <a:r>
              <a:rPr lang="es-MX" b="1" dirty="0">
                <a:solidFill>
                  <a:schemeClr val="tx1"/>
                </a:solidFill>
                <a:latin typeface="+mj-lt"/>
              </a:rPr>
              <a:t>2. Identificación y acceso.</a:t>
            </a:r>
          </a:p>
          <a:p>
            <a:pPr marL="274320" lvl="1" indent="0">
              <a:buNone/>
            </a:pPr>
            <a:r>
              <a:rPr lang="es-MX" b="1" dirty="0">
                <a:solidFill>
                  <a:schemeClr val="tx1"/>
                </a:solidFill>
                <a:latin typeface="+mj-lt"/>
              </a:rPr>
              <a:t>3. Instrucciones.</a:t>
            </a:r>
          </a:p>
          <a:p>
            <a:pPr marL="274320" lvl="1" indent="0">
              <a:buNone/>
            </a:pPr>
            <a:r>
              <a:rPr lang="es-MX" b="1" dirty="0">
                <a:solidFill>
                  <a:schemeClr val="tx1"/>
                </a:solidFill>
                <a:latin typeface="+mj-lt"/>
              </a:rPr>
              <a:t>4. Cuerpo.</a:t>
            </a:r>
          </a:p>
          <a:p>
            <a:pPr marL="274320" lvl="1" indent="0">
              <a:buNone/>
            </a:pPr>
            <a:r>
              <a:rPr lang="es-MX" b="1" dirty="0">
                <a:solidFill>
                  <a:schemeClr val="tx1"/>
                </a:solidFill>
                <a:latin typeface="+mj-lt"/>
              </a:rPr>
              <a:t>5. Firma y verificación.</a:t>
            </a:r>
          </a:p>
          <a:p>
            <a:pPr marL="274320" lvl="1" indent="0">
              <a:buNone/>
            </a:pPr>
            <a:r>
              <a:rPr lang="es-MX" b="1" dirty="0">
                <a:solidFill>
                  <a:schemeClr val="tx1"/>
                </a:solidFill>
                <a:latin typeface="+mj-lt"/>
              </a:rPr>
              <a:t>6. Totales.</a:t>
            </a:r>
          </a:p>
          <a:p>
            <a:pPr marL="274320" lvl="1" indent="0">
              <a:buNone/>
            </a:pPr>
            <a:r>
              <a:rPr lang="es-MX" b="1" dirty="0">
                <a:solidFill>
                  <a:schemeClr val="tx1"/>
                </a:solidFill>
                <a:latin typeface="+mj-lt"/>
              </a:rPr>
              <a:t>7. Comentarios.</a:t>
            </a:r>
          </a:p>
        </p:txBody>
      </p:sp>
    </p:spTree>
    <p:extLst>
      <p:ext uri="{BB962C8B-B14F-4D97-AF65-F5344CB8AC3E}">
        <p14:creationId xmlns:p14="http://schemas.microsoft.com/office/powerpoint/2010/main" val="22830320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SATISFACCIÓN DEL PROPÓSITO PREVISTO</a:t>
            </a:r>
          </a:p>
        </p:txBody>
      </p:sp>
      <p:sp>
        <p:nvSpPr>
          <p:cNvPr id="3" name="2 Marcador de contenido"/>
          <p:cNvSpPr>
            <a:spLocks noGrp="1"/>
          </p:cNvSpPr>
          <p:nvPr>
            <p:ph sz="quarter" idx="1"/>
          </p:nvPr>
        </p:nvSpPr>
        <p:spPr/>
        <p:txBody>
          <a:bodyPr/>
          <a:lstStyle/>
          <a:p>
            <a:pPr algn="just"/>
            <a:endParaRPr lang="es-MX" dirty="0" smtClean="0">
              <a:latin typeface="+mj-lt"/>
            </a:endParaRPr>
          </a:p>
          <a:p>
            <a:pPr algn="just"/>
            <a:r>
              <a:rPr lang="es-MX" dirty="0" smtClean="0">
                <a:latin typeface="+mj-lt"/>
              </a:rPr>
              <a:t>Los </a:t>
            </a:r>
            <a:r>
              <a:rPr lang="es-MX" dirty="0">
                <a:latin typeface="+mj-lt"/>
              </a:rPr>
              <a:t>formularios se crean para satisfacer uno o más propósitos en el registro, el </a:t>
            </a:r>
            <a:r>
              <a:rPr lang="es-MX" dirty="0" smtClean="0">
                <a:latin typeface="+mj-lt"/>
              </a:rPr>
              <a:t>procesamiento, el </a:t>
            </a:r>
            <a:r>
              <a:rPr lang="es-MX" dirty="0">
                <a:latin typeface="+mj-lt"/>
              </a:rPr>
              <a:t>almacenamiento y la recuperación de información de las empresas. </a:t>
            </a:r>
            <a:endParaRPr lang="es-MX" dirty="0" smtClean="0">
              <a:latin typeface="+mj-lt"/>
            </a:endParaRPr>
          </a:p>
        </p:txBody>
      </p:sp>
    </p:spTree>
    <p:extLst>
      <p:ext uri="{BB962C8B-B14F-4D97-AF65-F5344CB8AC3E}">
        <p14:creationId xmlns:p14="http://schemas.microsoft.com/office/powerpoint/2010/main" val="24719564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FORMULARIOS ATRACTIVOS.</a:t>
            </a:r>
            <a:endParaRPr lang="es-MX" dirty="0"/>
          </a:p>
        </p:txBody>
      </p:sp>
      <p:sp>
        <p:nvSpPr>
          <p:cNvPr id="4" name="3 Rectángulo redondeado"/>
          <p:cNvSpPr/>
          <p:nvPr/>
        </p:nvSpPr>
        <p:spPr>
          <a:xfrm>
            <a:off x="467544" y="2060848"/>
            <a:ext cx="2592288" cy="338437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latin typeface="+mj-lt"/>
              </a:rPr>
              <a:t>Los formularios deben tener una apariencia ordenada. Para ser </a:t>
            </a:r>
            <a:r>
              <a:rPr lang="es-MX" dirty="0" smtClean="0">
                <a:latin typeface="+mj-lt"/>
              </a:rPr>
              <a:t>atractivos, deben recabar </a:t>
            </a:r>
            <a:r>
              <a:rPr lang="es-MX" dirty="0">
                <a:latin typeface="+mj-lt"/>
              </a:rPr>
              <a:t>la información en el orden previsto: la convención indica que se debe </a:t>
            </a:r>
            <a:r>
              <a:rPr lang="es-MX" dirty="0" smtClean="0">
                <a:latin typeface="+mj-lt"/>
              </a:rPr>
              <a:t>pedir nombre</a:t>
            </a:r>
            <a:r>
              <a:rPr lang="es-MX" dirty="0">
                <a:latin typeface="+mj-lt"/>
              </a:rPr>
              <a:t>, calle, ciudad, estado y código </a:t>
            </a:r>
            <a:r>
              <a:rPr lang="es-MX" dirty="0" smtClean="0">
                <a:latin typeface="+mj-lt"/>
              </a:rPr>
              <a:t>postal.</a:t>
            </a:r>
            <a:endParaRPr lang="es-MX" dirty="0">
              <a:latin typeface="+mj-lt"/>
            </a:endParaRPr>
          </a:p>
        </p:txBody>
      </p:sp>
      <p:sp>
        <p:nvSpPr>
          <p:cNvPr id="5" name="4 Rectángulo redondeado"/>
          <p:cNvSpPr/>
          <p:nvPr/>
        </p:nvSpPr>
        <p:spPr>
          <a:xfrm>
            <a:off x="3491880" y="1844824"/>
            <a:ext cx="5256584" cy="4176464"/>
          </a:xfrm>
          <a:prstGeom prst="roundRect">
            <a:avLst/>
          </a:prstGeom>
          <a:solidFill>
            <a:srgbClr val="D862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s-MX" dirty="0">
                <a:latin typeface="+mj-lt"/>
              </a:rPr>
              <a:t>El uso de diversos tipos de letra en el mismo formulario puede motivar a contestarlo</a:t>
            </a:r>
            <a:r>
              <a:rPr lang="es-MX" dirty="0" smtClean="0">
                <a:latin typeface="+mj-lt"/>
              </a:rPr>
              <a:t>.</a:t>
            </a:r>
          </a:p>
          <a:p>
            <a:pPr marL="285750" indent="-285750" algn="just">
              <a:buFont typeface="Wingdings" panose="05000000000000000000" pitchFamily="2" charset="2"/>
              <a:buChar char="ü"/>
            </a:pPr>
            <a:endParaRPr lang="es-MX" dirty="0">
              <a:latin typeface="+mj-lt"/>
            </a:endParaRPr>
          </a:p>
          <a:p>
            <a:pPr marL="285750" indent="-285750" algn="just">
              <a:buFont typeface="Wingdings" panose="05000000000000000000" pitchFamily="2" charset="2"/>
              <a:buChar char="ü"/>
            </a:pPr>
            <a:r>
              <a:rPr lang="es-MX" dirty="0">
                <a:latin typeface="+mj-lt"/>
              </a:rPr>
              <a:t>La separación de categorías y subcategorías con líneas gruesas y delgadas también </a:t>
            </a:r>
            <a:r>
              <a:rPr lang="es-MX" dirty="0" smtClean="0">
                <a:latin typeface="+mj-lt"/>
              </a:rPr>
              <a:t>puede acrecentar </a:t>
            </a:r>
            <a:r>
              <a:rPr lang="es-MX" dirty="0">
                <a:latin typeface="+mj-lt"/>
              </a:rPr>
              <a:t>el interés en el formulario</a:t>
            </a:r>
            <a:r>
              <a:rPr lang="es-MX" dirty="0" smtClean="0">
                <a:latin typeface="+mj-lt"/>
              </a:rPr>
              <a:t>.</a:t>
            </a:r>
          </a:p>
          <a:p>
            <a:pPr marL="285750" indent="-285750" algn="just">
              <a:buFont typeface="Wingdings" panose="05000000000000000000" pitchFamily="2" charset="2"/>
              <a:buChar char="ü"/>
            </a:pPr>
            <a:endParaRPr lang="es-MX" dirty="0" smtClean="0">
              <a:latin typeface="+mj-lt"/>
            </a:endParaRPr>
          </a:p>
          <a:p>
            <a:pPr marL="285750" indent="-285750" algn="just">
              <a:buFont typeface="Wingdings" panose="05000000000000000000" pitchFamily="2" charset="2"/>
              <a:buChar char="ü"/>
            </a:pPr>
            <a:r>
              <a:rPr lang="es-MX" dirty="0" smtClean="0">
                <a:latin typeface="+mj-lt"/>
              </a:rPr>
              <a:t> </a:t>
            </a:r>
            <a:r>
              <a:rPr lang="es-MX" dirty="0">
                <a:latin typeface="+mj-lt"/>
              </a:rPr>
              <a:t>Los tipos de letra y el grosor de las líneas son </a:t>
            </a:r>
            <a:r>
              <a:rPr lang="es-MX" dirty="0" smtClean="0">
                <a:latin typeface="+mj-lt"/>
              </a:rPr>
              <a:t>elementos de </a:t>
            </a:r>
            <a:r>
              <a:rPr lang="es-MX" dirty="0">
                <a:latin typeface="+mj-lt"/>
              </a:rPr>
              <a:t>diseño útiles para captar la atención del usuario y darle la seguridad de que </a:t>
            </a:r>
            <a:r>
              <a:rPr lang="es-MX" dirty="0" smtClean="0">
                <a:latin typeface="+mj-lt"/>
              </a:rPr>
              <a:t>contestará correctamente </a:t>
            </a:r>
            <a:r>
              <a:rPr lang="es-MX" dirty="0">
                <a:latin typeface="+mj-lt"/>
              </a:rPr>
              <a:t>el formulario.</a:t>
            </a:r>
            <a:r>
              <a:rPr lang="es-MX" dirty="0" smtClean="0">
                <a:latin typeface="+mj-lt"/>
              </a:rPr>
              <a:t>.</a:t>
            </a:r>
            <a:endParaRPr lang="es-MX" dirty="0">
              <a:latin typeface="+mj-lt"/>
            </a:endParaRPr>
          </a:p>
        </p:txBody>
      </p:sp>
    </p:spTree>
    <p:extLst>
      <p:ext uri="{BB962C8B-B14F-4D97-AF65-F5344CB8AC3E}">
        <p14:creationId xmlns:p14="http://schemas.microsoft.com/office/powerpoint/2010/main" val="332357449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DISEÑO DE FORMULARIOS POR COMPUTADORA</a:t>
            </a:r>
          </a:p>
        </p:txBody>
      </p:sp>
      <p:sp>
        <p:nvSpPr>
          <p:cNvPr id="3" name="2 Marcador de contenido"/>
          <p:cNvSpPr>
            <a:spLocks noGrp="1"/>
          </p:cNvSpPr>
          <p:nvPr>
            <p:ph sz="quarter" idx="1"/>
          </p:nvPr>
        </p:nvSpPr>
        <p:spPr/>
        <p:txBody>
          <a:bodyPr>
            <a:normAutofit fontScale="77500" lnSpcReduction="20000"/>
          </a:bodyPr>
          <a:lstStyle/>
          <a:p>
            <a:pPr lvl="1">
              <a:lnSpc>
                <a:spcPct val="160000"/>
              </a:lnSpc>
              <a:buFont typeface="Wingdings" panose="05000000000000000000" pitchFamily="2" charset="2"/>
              <a:buChar char="ü"/>
            </a:pPr>
            <a:r>
              <a:rPr lang="es-MX" dirty="0" smtClean="0">
                <a:solidFill>
                  <a:schemeClr val="tx1"/>
                </a:solidFill>
                <a:latin typeface="+mj-lt"/>
              </a:rPr>
              <a:t>Facilita </a:t>
            </a:r>
            <a:r>
              <a:rPr lang="es-MX" dirty="0">
                <a:solidFill>
                  <a:schemeClr val="tx1"/>
                </a:solidFill>
                <a:latin typeface="+mj-lt"/>
              </a:rPr>
              <a:t>el diseño de formularios mediante plantillas</a:t>
            </a:r>
          </a:p>
          <a:p>
            <a:pPr lvl="1">
              <a:lnSpc>
                <a:spcPct val="160000"/>
              </a:lnSpc>
              <a:buFont typeface="Wingdings" panose="05000000000000000000" pitchFamily="2" charset="2"/>
              <a:buChar char="ü"/>
            </a:pPr>
            <a:r>
              <a:rPr lang="es-MX" dirty="0" smtClean="0">
                <a:solidFill>
                  <a:schemeClr val="tx1"/>
                </a:solidFill>
                <a:latin typeface="+mj-lt"/>
              </a:rPr>
              <a:t>Permite </a:t>
            </a:r>
            <a:r>
              <a:rPr lang="es-MX" dirty="0">
                <a:solidFill>
                  <a:schemeClr val="tx1"/>
                </a:solidFill>
                <a:latin typeface="+mj-lt"/>
              </a:rPr>
              <a:t>diseñar formularios cortando y pegando formas y objetos conocidos</a:t>
            </a:r>
          </a:p>
          <a:p>
            <a:pPr lvl="1">
              <a:lnSpc>
                <a:spcPct val="160000"/>
              </a:lnSpc>
              <a:buFont typeface="Wingdings" panose="05000000000000000000" pitchFamily="2" charset="2"/>
              <a:buChar char="ü"/>
            </a:pPr>
            <a:r>
              <a:rPr lang="es-MX" dirty="0" smtClean="0">
                <a:solidFill>
                  <a:schemeClr val="tx1"/>
                </a:solidFill>
                <a:latin typeface="+mj-lt"/>
              </a:rPr>
              <a:t>Facilita </a:t>
            </a:r>
            <a:r>
              <a:rPr lang="es-MX" dirty="0">
                <a:solidFill>
                  <a:schemeClr val="tx1"/>
                </a:solidFill>
                <a:latin typeface="+mj-lt"/>
              </a:rPr>
              <a:t>la contestación de formularios electrónicos mediante el uso de un </a:t>
            </a:r>
            <a:r>
              <a:rPr lang="es-MX" dirty="0" smtClean="0">
                <a:solidFill>
                  <a:schemeClr val="tx1"/>
                </a:solidFill>
                <a:latin typeface="+mj-lt"/>
              </a:rPr>
              <a:t>paquete de </a:t>
            </a:r>
            <a:r>
              <a:rPr lang="es-MX" dirty="0">
                <a:solidFill>
                  <a:schemeClr val="tx1"/>
                </a:solidFill>
                <a:latin typeface="+mj-lt"/>
              </a:rPr>
              <a:t>software de captura de datos</a:t>
            </a:r>
          </a:p>
          <a:p>
            <a:pPr lvl="1">
              <a:lnSpc>
                <a:spcPct val="160000"/>
              </a:lnSpc>
              <a:buFont typeface="Wingdings" panose="05000000000000000000" pitchFamily="2" charset="2"/>
              <a:buChar char="ü"/>
            </a:pPr>
            <a:r>
              <a:rPr lang="es-MX" dirty="0" smtClean="0">
                <a:solidFill>
                  <a:schemeClr val="tx1"/>
                </a:solidFill>
                <a:latin typeface="+mj-lt"/>
              </a:rPr>
              <a:t>Permite </a:t>
            </a:r>
            <a:r>
              <a:rPr lang="es-MX" dirty="0">
                <a:solidFill>
                  <a:schemeClr val="tx1"/>
                </a:solidFill>
                <a:latin typeface="+mj-lt"/>
              </a:rPr>
              <a:t>la personalización de la contestación de formularios electrónicos con la </a:t>
            </a:r>
            <a:r>
              <a:rPr lang="es-MX" dirty="0" smtClean="0">
                <a:solidFill>
                  <a:schemeClr val="tx1"/>
                </a:solidFill>
                <a:latin typeface="+mj-lt"/>
              </a:rPr>
              <a:t>capacidad para </a:t>
            </a:r>
            <a:r>
              <a:rPr lang="es-MX" dirty="0">
                <a:solidFill>
                  <a:schemeClr val="tx1"/>
                </a:solidFill>
                <a:latin typeface="+mj-lt"/>
              </a:rPr>
              <a:t>personalizar menús, barras de herramientas, teclados y macros</a:t>
            </a:r>
          </a:p>
          <a:p>
            <a:pPr lvl="1">
              <a:lnSpc>
                <a:spcPct val="160000"/>
              </a:lnSpc>
              <a:buFont typeface="Wingdings" panose="05000000000000000000" pitchFamily="2" charset="2"/>
              <a:buChar char="ü"/>
            </a:pPr>
            <a:r>
              <a:rPr lang="es-MX" dirty="0" smtClean="0">
                <a:solidFill>
                  <a:schemeClr val="tx1"/>
                </a:solidFill>
                <a:latin typeface="+mj-lt"/>
              </a:rPr>
              <a:t>Permite </a:t>
            </a:r>
            <a:r>
              <a:rPr lang="es-MX" dirty="0">
                <a:solidFill>
                  <a:schemeClr val="tx1"/>
                </a:solidFill>
                <a:latin typeface="+mj-lt"/>
              </a:rPr>
              <a:t>la transferencia secuencial de </a:t>
            </a:r>
            <a:r>
              <a:rPr lang="es-MX" dirty="0" smtClean="0">
                <a:solidFill>
                  <a:schemeClr val="tx1"/>
                </a:solidFill>
                <a:latin typeface="+mj-lt"/>
              </a:rPr>
              <a:t>formularios</a:t>
            </a:r>
          </a:p>
          <a:p>
            <a:pPr lvl="1">
              <a:lnSpc>
                <a:spcPct val="160000"/>
              </a:lnSpc>
              <a:buFont typeface="Wingdings" panose="05000000000000000000" pitchFamily="2" charset="2"/>
              <a:buChar char="ü"/>
            </a:pPr>
            <a:r>
              <a:rPr lang="es-MX" dirty="0" smtClean="0">
                <a:solidFill>
                  <a:schemeClr val="tx1"/>
                </a:solidFill>
                <a:latin typeface="+mj-lt"/>
              </a:rPr>
              <a:t>Ayuda </a:t>
            </a:r>
            <a:r>
              <a:rPr lang="es-MX" dirty="0">
                <a:solidFill>
                  <a:schemeClr val="tx1"/>
                </a:solidFill>
                <a:latin typeface="+mj-lt"/>
              </a:rPr>
              <a:t>a dar seguimiento a formularios transferidos a otras áreas</a:t>
            </a:r>
          </a:p>
          <a:p>
            <a:pPr lvl="1">
              <a:lnSpc>
                <a:spcPct val="160000"/>
              </a:lnSpc>
              <a:buFont typeface="Wingdings" panose="05000000000000000000" pitchFamily="2" charset="2"/>
              <a:buChar char="ü"/>
            </a:pPr>
            <a:r>
              <a:rPr lang="es-MX" dirty="0" smtClean="0">
                <a:solidFill>
                  <a:schemeClr val="tx1"/>
                </a:solidFill>
                <a:latin typeface="+mj-lt"/>
              </a:rPr>
              <a:t>Establece </a:t>
            </a:r>
            <a:r>
              <a:rPr lang="es-MX" dirty="0">
                <a:solidFill>
                  <a:schemeClr val="tx1"/>
                </a:solidFill>
                <a:latin typeface="+mj-lt"/>
              </a:rPr>
              <a:t>protección de seguridad para formularios electrónicos</a:t>
            </a:r>
          </a:p>
          <a:p>
            <a:pPr lvl="1">
              <a:lnSpc>
                <a:spcPct val="160000"/>
              </a:lnSpc>
              <a:buFont typeface="Wingdings" panose="05000000000000000000" pitchFamily="2" charset="2"/>
              <a:buChar char="ü"/>
            </a:pPr>
            <a:r>
              <a:rPr lang="es-MX" dirty="0" smtClean="0">
                <a:solidFill>
                  <a:schemeClr val="tx1"/>
                </a:solidFill>
                <a:latin typeface="+mj-lt"/>
              </a:rPr>
              <a:t>Permite </a:t>
            </a:r>
            <a:r>
              <a:rPr lang="es-MX" dirty="0">
                <a:solidFill>
                  <a:schemeClr val="tx1"/>
                </a:solidFill>
                <a:latin typeface="+mj-lt"/>
              </a:rPr>
              <a:t>la realización automática de cálculos</a:t>
            </a:r>
          </a:p>
        </p:txBody>
      </p:sp>
    </p:spTree>
    <p:extLst>
      <p:ext uri="{BB962C8B-B14F-4D97-AF65-F5344CB8AC3E}">
        <p14:creationId xmlns:p14="http://schemas.microsoft.com/office/powerpoint/2010/main" val="28051823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b="1" dirty="0"/>
              <a:t>USO DE ICONOS EN EL DISEÑO DE PANTALLAS</a:t>
            </a:r>
            <a:endParaRPr lang="es-MX" dirty="0"/>
          </a:p>
        </p:txBody>
      </p:sp>
      <p:sp>
        <p:nvSpPr>
          <p:cNvPr id="3" name="2 Marcador de contenido"/>
          <p:cNvSpPr>
            <a:spLocks noGrp="1"/>
          </p:cNvSpPr>
          <p:nvPr>
            <p:ph sz="quarter" idx="1"/>
          </p:nvPr>
        </p:nvSpPr>
        <p:spPr/>
        <p:txBody>
          <a:bodyPr/>
          <a:lstStyle/>
          <a:p>
            <a:pPr algn="just"/>
            <a:endParaRPr lang="es-MX" dirty="0" smtClean="0"/>
          </a:p>
          <a:p>
            <a:pPr algn="just"/>
            <a:r>
              <a:rPr lang="es-MX" dirty="0" smtClean="0"/>
              <a:t>Los </a:t>
            </a:r>
            <a:r>
              <a:rPr lang="es-MX" dirty="0"/>
              <a:t>iconos son representaciones gráficas en pantalla que simbolizan las acciones de la </a:t>
            </a:r>
            <a:r>
              <a:rPr lang="es-MX" dirty="0" smtClean="0"/>
              <a:t>computadora y </a:t>
            </a:r>
            <a:r>
              <a:rPr lang="es-MX" dirty="0"/>
              <a:t>que los usuarios podrían seleccionar usando un ratón, teclado, lápiz óptico o </a:t>
            </a:r>
            <a:r>
              <a:rPr lang="es-MX" dirty="0" smtClean="0"/>
              <a:t>palanca de juegos.</a:t>
            </a:r>
          </a:p>
          <a:p>
            <a:pPr algn="just"/>
            <a:endParaRPr lang="es-MX" dirty="0"/>
          </a:p>
        </p:txBody>
      </p:sp>
      <p:pic>
        <p:nvPicPr>
          <p:cNvPr id="4" name="Imagen 3"/>
          <p:cNvPicPr>
            <a:picLocks noChangeAspect="1"/>
          </p:cNvPicPr>
          <p:nvPr/>
        </p:nvPicPr>
        <p:blipFill>
          <a:blip r:embed="rId2"/>
          <a:stretch>
            <a:fillRect/>
          </a:stretch>
        </p:blipFill>
        <p:spPr>
          <a:xfrm>
            <a:off x="3203848" y="3861048"/>
            <a:ext cx="3143266" cy="2437948"/>
          </a:xfrm>
          <a:prstGeom prst="rect">
            <a:avLst/>
          </a:prstGeom>
        </p:spPr>
      </p:pic>
    </p:spTree>
    <p:extLst>
      <p:ext uri="{BB962C8B-B14F-4D97-AF65-F5344CB8AC3E}">
        <p14:creationId xmlns:p14="http://schemas.microsoft.com/office/powerpoint/2010/main" val="6191406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DISEÑO DE LA INTERFAZ GRÁFICA DE USUARIO</a:t>
            </a:r>
          </a:p>
        </p:txBody>
      </p:sp>
      <p:sp>
        <p:nvSpPr>
          <p:cNvPr id="3" name="Marcador de contenido 2"/>
          <p:cNvSpPr>
            <a:spLocks noGrp="1"/>
          </p:cNvSpPr>
          <p:nvPr>
            <p:ph sz="quarter" idx="1"/>
          </p:nvPr>
        </p:nvSpPr>
        <p:spPr>
          <a:xfrm>
            <a:off x="307670" y="2231409"/>
            <a:ext cx="8503920" cy="4572000"/>
          </a:xfrm>
        </p:spPr>
        <p:txBody>
          <a:bodyPr/>
          <a:lstStyle/>
          <a:p>
            <a:pPr algn="just"/>
            <a:r>
              <a:rPr lang="es-MX" dirty="0"/>
              <a:t>La interfaz gráfica de usuario aprovecha las características </a:t>
            </a:r>
            <a:r>
              <a:rPr lang="es-MX" dirty="0" smtClean="0"/>
              <a:t>adicionales en </a:t>
            </a:r>
            <a:r>
              <a:rPr lang="es-MX" dirty="0"/>
              <a:t>el diseño de pantallas tales como cuadros de texto, casillas de verificación, botones </a:t>
            </a:r>
            <a:r>
              <a:rPr lang="es-MX" dirty="0" smtClean="0"/>
              <a:t>de opción</a:t>
            </a:r>
            <a:r>
              <a:rPr lang="es-MX" dirty="0"/>
              <a:t>, cuadros de listas y cuadros de listas desplegables, deslizadores y botones </a:t>
            </a:r>
            <a:r>
              <a:rPr lang="es-MX" dirty="0" smtClean="0"/>
              <a:t>giratorios, mapas </a:t>
            </a:r>
            <a:r>
              <a:rPr lang="es-MX" dirty="0"/>
              <a:t>de imágenes y cuadros de diálogo con fichas.</a:t>
            </a:r>
          </a:p>
        </p:txBody>
      </p:sp>
      <p:pic>
        <p:nvPicPr>
          <p:cNvPr id="1026" name="Picture 2" descr="http://www.nosolousabilidad.com/articulos/img/comunicabilidad1.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4437112"/>
            <a:ext cx="2393240" cy="1834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781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Subtítulo"/>
          <p:cNvSpPr>
            <a:spLocks noGrp="1"/>
          </p:cNvSpPr>
          <p:nvPr>
            <p:ph type="subTitle" idx="1"/>
          </p:nvPr>
        </p:nvSpPr>
        <p:spPr>
          <a:xfrm>
            <a:off x="1115616" y="2924944"/>
            <a:ext cx="6512768" cy="3168352"/>
          </a:xfrm>
        </p:spPr>
        <p:txBody>
          <a:bodyPr>
            <a:normAutofit/>
          </a:bodyPr>
          <a:lstStyle/>
          <a:p>
            <a:r>
              <a:rPr lang="es-MX" dirty="0"/>
              <a:t>Debido a que una salida útil es esencial para asegurar el uso y aceptación del sistema de información, son varios los objetivos que el analista de sistemas debe tener en mente al diseñarla. </a:t>
            </a:r>
          </a:p>
          <a:p>
            <a:endParaRPr lang="es-MX" dirty="0"/>
          </a:p>
        </p:txBody>
      </p:sp>
      <p:sp>
        <p:nvSpPr>
          <p:cNvPr id="4" name="3 Título"/>
          <p:cNvSpPr>
            <a:spLocks noGrp="1"/>
          </p:cNvSpPr>
          <p:nvPr>
            <p:ph type="ctrTitle"/>
          </p:nvPr>
        </p:nvSpPr>
        <p:spPr/>
        <p:txBody>
          <a:bodyPr/>
          <a:lstStyle/>
          <a:p>
            <a:r>
              <a:rPr lang="es-MX" dirty="0" smtClean="0"/>
              <a:t>Diseño de una Salida Eficaz</a:t>
            </a:r>
            <a:endParaRPr lang="es-MX" dirty="0"/>
          </a:p>
        </p:txBody>
      </p:sp>
      <p:pic>
        <p:nvPicPr>
          <p:cNvPr id="1026" name="Picture 2" descr="http://sistemasumma.files.wordpress.com/2011/11/enfoque-sistemic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420888"/>
            <a:ext cx="8399900" cy="560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3839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467544" y="260648"/>
            <a:ext cx="8028892" cy="230425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MX" b="1" dirty="0"/>
              <a:t>Cuadros de texto </a:t>
            </a:r>
            <a:r>
              <a:rPr lang="es-MX" b="1" dirty="0" smtClean="0"/>
              <a:t>: </a:t>
            </a:r>
            <a:r>
              <a:rPr lang="es-MX" dirty="0" smtClean="0"/>
              <a:t>se </a:t>
            </a:r>
            <a:r>
              <a:rPr lang="es-MX" dirty="0"/>
              <a:t>usa para delinear la entrada de datos y los campos de pantalla. Se debe </a:t>
            </a:r>
            <a:r>
              <a:rPr lang="es-MX" dirty="0" smtClean="0"/>
              <a:t>tener cuidado </a:t>
            </a:r>
            <a:r>
              <a:rPr lang="es-MX" dirty="0"/>
              <a:t>para asegurar que el cuadro de texto es lo suficientemente grande para </a:t>
            </a:r>
            <a:r>
              <a:rPr lang="es-MX" dirty="0" smtClean="0"/>
              <a:t>acomodar todos </a:t>
            </a:r>
            <a:r>
              <a:rPr lang="es-MX" dirty="0"/>
              <a:t>los caracteres que se deben teclear. Cada cuadro de texto debe tener un título </a:t>
            </a:r>
            <a:r>
              <a:rPr lang="es-MX" dirty="0" smtClean="0"/>
              <a:t>del lado </a:t>
            </a:r>
            <a:r>
              <a:rPr lang="es-MX" dirty="0"/>
              <a:t>izquierdo, que describe lo que se debe teclear o lo que se debe desplegar en el </a:t>
            </a:r>
            <a:r>
              <a:rPr lang="es-MX" dirty="0" smtClean="0"/>
              <a:t>cuadro. Los </a:t>
            </a:r>
            <a:r>
              <a:rPr lang="es-MX" dirty="0"/>
              <a:t>datos de carácter se deben alinear a la izquierda y los datos numéricos a la derecha.</a:t>
            </a:r>
          </a:p>
        </p:txBody>
      </p:sp>
      <p:sp>
        <p:nvSpPr>
          <p:cNvPr id="5" name="Rectángulo redondeado 4"/>
          <p:cNvSpPr/>
          <p:nvPr/>
        </p:nvSpPr>
        <p:spPr>
          <a:xfrm>
            <a:off x="467544" y="3068960"/>
            <a:ext cx="8028892" cy="316835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just"/>
            <a:r>
              <a:rPr lang="es-MX" b="1" dirty="0"/>
              <a:t>Casillas de verificación </a:t>
            </a:r>
            <a:r>
              <a:rPr lang="es-MX" b="1" dirty="0" smtClean="0"/>
              <a:t> </a:t>
            </a:r>
            <a:r>
              <a:rPr lang="es-MX" dirty="0" smtClean="0"/>
              <a:t>se </a:t>
            </a:r>
            <a:r>
              <a:rPr lang="es-MX" dirty="0"/>
              <a:t>usa </a:t>
            </a:r>
            <a:r>
              <a:rPr lang="es-MX" dirty="0" smtClean="0"/>
              <a:t> para </a:t>
            </a:r>
            <a:r>
              <a:rPr lang="es-MX" dirty="0"/>
              <a:t>indicar el nuevo cliente. Las casillas de verificación contienen una X o </a:t>
            </a:r>
            <a:r>
              <a:rPr lang="es-MX" dirty="0" smtClean="0"/>
              <a:t>están vacías</a:t>
            </a:r>
            <a:r>
              <a:rPr lang="es-MX" dirty="0"/>
              <a:t>, de acuerdo a si el usuario seleccionó o no la opción; se usan para opciones no </a:t>
            </a:r>
            <a:r>
              <a:rPr lang="es-MX" dirty="0" smtClean="0"/>
              <a:t>excluyentes en las </a:t>
            </a:r>
            <a:r>
              <a:rPr lang="es-MX" dirty="0"/>
              <a:t>cuales una o más de las opciones se puede activar. Una notación alternativa </a:t>
            </a:r>
            <a:r>
              <a:rPr lang="es-MX" dirty="0" smtClean="0"/>
              <a:t>es usar </a:t>
            </a:r>
            <a:r>
              <a:rPr lang="es-MX" dirty="0"/>
              <a:t>un botón cuadrado con una marca de verificación (/) para indicar que la opción se </a:t>
            </a:r>
            <a:r>
              <a:rPr lang="es-MX" dirty="0" smtClean="0"/>
              <a:t>ha seleccionado.</a:t>
            </a:r>
          </a:p>
          <a:p>
            <a:pPr algn="just"/>
            <a:r>
              <a:rPr lang="es-MX" dirty="0" smtClean="0"/>
              <a:t>Si </a:t>
            </a:r>
            <a:r>
              <a:rPr lang="es-MX" dirty="0"/>
              <a:t>hay más de una casilla de verificación, las etiquetas deben </a:t>
            </a:r>
            <a:r>
              <a:rPr lang="es-MX" dirty="0" smtClean="0"/>
              <a:t>tener algún </a:t>
            </a:r>
            <a:r>
              <a:rPr lang="es-MX" dirty="0"/>
              <a:t>orden con respecto a dichas casillas, ya sea alfabético o con el elemento </a:t>
            </a:r>
            <a:r>
              <a:rPr lang="es-MX" dirty="0" smtClean="0"/>
              <a:t>normalmente verificado </a:t>
            </a:r>
            <a:r>
              <a:rPr lang="es-MX" dirty="0"/>
              <a:t>en primer lugar de una lista. Si hay más de 10 casillas de verificación, </a:t>
            </a:r>
            <a:r>
              <a:rPr lang="es-MX" dirty="0" smtClean="0"/>
              <a:t>agrúpelas en </a:t>
            </a:r>
            <a:r>
              <a:rPr lang="es-MX" dirty="0"/>
              <a:t>un recuadro con borde.</a:t>
            </a:r>
          </a:p>
        </p:txBody>
      </p:sp>
    </p:spTree>
    <p:extLst>
      <p:ext uri="{BB962C8B-B14F-4D97-AF65-F5344CB8AC3E}">
        <p14:creationId xmlns:p14="http://schemas.microsoft.com/office/powerpoint/2010/main" val="134869537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899592" y="1412776"/>
            <a:ext cx="6984776" cy="2232248"/>
          </a:xfrm>
          <a:prstGeom prst="roundRect">
            <a:avLst/>
          </a:prstGeom>
          <a:solidFill>
            <a:srgbClr val="FDB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dirty="0">
                <a:solidFill>
                  <a:schemeClr val="tx1"/>
                </a:solidFill>
              </a:rPr>
              <a:t>Botones de opción </a:t>
            </a:r>
            <a:r>
              <a:rPr lang="es-MX" dirty="0">
                <a:solidFill>
                  <a:schemeClr val="tx1"/>
                </a:solidFill>
              </a:rPr>
              <a:t>Un círculo, llamado botón de opción, se usa para seleccionar </a:t>
            </a:r>
            <a:r>
              <a:rPr lang="es-MX" dirty="0" smtClean="0">
                <a:solidFill>
                  <a:schemeClr val="tx1"/>
                </a:solidFill>
              </a:rPr>
              <a:t>opciones excluyentes</a:t>
            </a:r>
            <a:r>
              <a:rPr lang="es-MX" dirty="0">
                <a:solidFill>
                  <a:schemeClr val="tx1"/>
                </a:solidFill>
              </a:rPr>
              <a:t>. Sólo se puede elegir una de varias opciones. Nuevamente las opciones se </a:t>
            </a:r>
            <a:r>
              <a:rPr lang="es-MX" dirty="0" smtClean="0">
                <a:solidFill>
                  <a:schemeClr val="tx1"/>
                </a:solidFill>
              </a:rPr>
              <a:t>ponen a </a:t>
            </a:r>
            <a:r>
              <a:rPr lang="es-MX" dirty="0">
                <a:solidFill>
                  <a:schemeClr val="tx1"/>
                </a:solidFill>
              </a:rPr>
              <a:t>la derecha del botón, normalmente en alguna secuencia. Si hay una opción que se </a:t>
            </a:r>
            <a:r>
              <a:rPr lang="es-MX" dirty="0" smtClean="0">
                <a:solidFill>
                  <a:schemeClr val="tx1"/>
                </a:solidFill>
              </a:rPr>
              <a:t>elige con </a:t>
            </a:r>
            <a:r>
              <a:rPr lang="es-MX" dirty="0">
                <a:solidFill>
                  <a:schemeClr val="tx1"/>
                </a:solidFill>
              </a:rPr>
              <a:t>frecuencia, normalmente aparece de forma predeterminada cuando la página se </a:t>
            </a:r>
            <a:r>
              <a:rPr lang="es-MX" dirty="0" smtClean="0">
                <a:solidFill>
                  <a:schemeClr val="tx1"/>
                </a:solidFill>
              </a:rPr>
              <a:t>despliega por </a:t>
            </a:r>
            <a:r>
              <a:rPr lang="es-MX" dirty="0">
                <a:solidFill>
                  <a:schemeClr val="tx1"/>
                </a:solidFill>
              </a:rPr>
              <a:t>primera vez</a:t>
            </a:r>
            <a:r>
              <a:rPr lang="es-MX" dirty="0" smtClean="0">
                <a:solidFill>
                  <a:schemeClr val="tx1"/>
                </a:solidFill>
              </a:rPr>
              <a:t>. </a:t>
            </a:r>
            <a:r>
              <a:rPr lang="es-MX" dirty="0">
                <a:solidFill>
                  <a:schemeClr val="tx1"/>
                </a:solidFill>
              </a:rPr>
              <a:t>Si hay más de seis botones de opción, considere el uso de </a:t>
            </a:r>
            <a:r>
              <a:rPr lang="es-MX" dirty="0" smtClean="0">
                <a:solidFill>
                  <a:schemeClr val="tx1"/>
                </a:solidFill>
              </a:rPr>
              <a:t>un cuadro </a:t>
            </a:r>
            <a:r>
              <a:rPr lang="es-MX" dirty="0">
                <a:solidFill>
                  <a:schemeClr val="tx1"/>
                </a:solidFill>
              </a:rPr>
              <a:t>de lista o de un cuadro de lista </a:t>
            </a:r>
            <a:r>
              <a:rPr lang="es-MX" dirty="0" smtClean="0">
                <a:solidFill>
                  <a:schemeClr val="tx1"/>
                </a:solidFill>
              </a:rPr>
              <a:t>desplegable.</a:t>
            </a:r>
            <a:endParaRPr lang="es-MX" dirty="0">
              <a:solidFill>
                <a:schemeClr val="tx1"/>
              </a:solidFill>
            </a:endParaRPr>
          </a:p>
        </p:txBody>
      </p:sp>
      <p:sp>
        <p:nvSpPr>
          <p:cNvPr id="5" name="Rectángulo redondeado 4"/>
          <p:cNvSpPr/>
          <p:nvPr/>
        </p:nvSpPr>
        <p:spPr>
          <a:xfrm>
            <a:off x="1007138" y="3933056"/>
            <a:ext cx="6877230" cy="2160240"/>
          </a:xfrm>
          <a:prstGeom prst="roundRect">
            <a:avLst/>
          </a:prstGeom>
          <a:solidFill>
            <a:srgbClr val="BCE2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dirty="0">
                <a:solidFill>
                  <a:schemeClr val="tx1"/>
                </a:solidFill>
              </a:rPr>
              <a:t>Cuadros de lista y cuadros de lista desplegable </a:t>
            </a:r>
            <a:r>
              <a:rPr lang="es-MX" dirty="0">
                <a:solidFill>
                  <a:schemeClr val="tx1"/>
                </a:solidFill>
              </a:rPr>
              <a:t>Un cuadro de lista despliega varias </a:t>
            </a:r>
            <a:r>
              <a:rPr lang="es-MX" dirty="0" smtClean="0">
                <a:solidFill>
                  <a:schemeClr val="tx1"/>
                </a:solidFill>
              </a:rPr>
              <a:t>opciones que </a:t>
            </a:r>
            <a:r>
              <a:rPr lang="es-MX" dirty="0">
                <a:solidFill>
                  <a:schemeClr val="tx1"/>
                </a:solidFill>
              </a:rPr>
              <a:t>se podrían seleccionar con el ratón. Un cuadro de lista desplegable se usa </a:t>
            </a:r>
            <a:r>
              <a:rPr lang="es-MX" dirty="0" smtClean="0">
                <a:solidFill>
                  <a:schemeClr val="tx1"/>
                </a:solidFill>
              </a:rPr>
              <a:t>cuando hay </a:t>
            </a:r>
            <a:r>
              <a:rPr lang="es-MX" dirty="0">
                <a:solidFill>
                  <a:schemeClr val="tx1"/>
                </a:solidFill>
              </a:rPr>
              <a:t>poco espacio en la página. Un rectángulo sencillo con una flecha que apunta hacia </a:t>
            </a:r>
            <a:r>
              <a:rPr lang="es-MX" dirty="0" smtClean="0">
                <a:solidFill>
                  <a:schemeClr val="tx1"/>
                </a:solidFill>
              </a:rPr>
              <a:t>abajo localizada </a:t>
            </a:r>
            <a:r>
              <a:rPr lang="es-MX" dirty="0">
                <a:solidFill>
                  <a:schemeClr val="tx1"/>
                </a:solidFill>
              </a:rPr>
              <a:t>del lado derecho del rectángulo.</a:t>
            </a:r>
          </a:p>
        </p:txBody>
      </p:sp>
      <p:sp>
        <p:nvSpPr>
          <p:cNvPr id="6" name="Rectángulo 5"/>
          <p:cNvSpPr/>
          <p:nvPr/>
        </p:nvSpPr>
        <p:spPr>
          <a:xfrm>
            <a:off x="2123728" y="476672"/>
            <a:ext cx="5132559" cy="400110"/>
          </a:xfrm>
          <a:prstGeom prst="rect">
            <a:avLst/>
          </a:prstGeom>
        </p:spPr>
        <p:txBody>
          <a:bodyPr wrap="none">
            <a:spAutoFit/>
          </a:bodyPr>
          <a:lstStyle/>
          <a:p>
            <a:r>
              <a:rPr lang="es-MX" sz="2000" b="1" dirty="0"/>
              <a:t>DISEÑO DE LA INTERFAZ GRÁFICA DE USUARIO</a:t>
            </a:r>
          </a:p>
        </p:txBody>
      </p:sp>
    </p:spTree>
    <p:extLst>
      <p:ext uri="{BB962C8B-B14F-4D97-AF65-F5344CB8AC3E}">
        <p14:creationId xmlns:p14="http://schemas.microsoft.com/office/powerpoint/2010/main" val="23610098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a:t>
            </a:r>
            <a:r>
              <a:rPr lang="es-MX" dirty="0" smtClean="0"/>
              <a:t>QUÉ </a:t>
            </a:r>
            <a:r>
              <a:rPr lang="es-MX" dirty="0"/>
              <a:t>SE SUPONE QUE ES ESO?</a:t>
            </a:r>
          </a:p>
        </p:txBody>
      </p:sp>
      <p:pic>
        <p:nvPicPr>
          <p:cNvPr id="5" name="Imagen 4"/>
          <p:cNvPicPr>
            <a:picLocks noChangeAspect="1"/>
          </p:cNvPicPr>
          <p:nvPr/>
        </p:nvPicPr>
        <p:blipFill>
          <a:blip r:embed="rId2"/>
          <a:stretch>
            <a:fillRect/>
          </a:stretch>
        </p:blipFill>
        <p:spPr>
          <a:xfrm>
            <a:off x="3851920" y="1412776"/>
            <a:ext cx="4896544" cy="4991438"/>
          </a:xfrm>
          <a:prstGeom prst="rect">
            <a:avLst/>
          </a:prstGeom>
        </p:spPr>
      </p:pic>
      <p:sp>
        <p:nvSpPr>
          <p:cNvPr id="6" name="Rectángulo redondeado 5"/>
          <p:cNvSpPr/>
          <p:nvPr/>
        </p:nvSpPr>
        <p:spPr>
          <a:xfrm>
            <a:off x="301752" y="1628800"/>
            <a:ext cx="3334144" cy="4271358"/>
          </a:xfrm>
          <a:prstGeom prst="roundRect">
            <a:avLst/>
          </a:prstGeom>
          <a:solidFill>
            <a:srgbClr val="A162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dirty="0"/>
              <a:t>El software se llama DATAPIX: La Base </a:t>
            </a:r>
            <a:r>
              <a:rPr lang="es-MX" dirty="0" smtClean="0"/>
              <a:t>de datos </a:t>
            </a:r>
            <a:r>
              <a:rPr lang="es-MX" dirty="0"/>
              <a:t>iconográfica, fue diseñada por un tipo nombrado </a:t>
            </a:r>
            <a:r>
              <a:rPr lang="es-MX" dirty="0" err="1"/>
              <a:t>Drew</a:t>
            </a:r>
            <a:r>
              <a:rPr lang="es-MX" dirty="0"/>
              <a:t> </a:t>
            </a:r>
            <a:r>
              <a:rPr lang="es-MX" dirty="0" err="1"/>
              <a:t>Ikahn</a:t>
            </a:r>
            <a:r>
              <a:rPr lang="es-MX" dirty="0"/>
              <a:t>.</a:t>
            </a:r>
          </a:p>
          <a:p>
            <a:pPr algn="just"/>
            <a:r>
              <a:rPr lang="es-MX" dirty="0" smtClean="0"/>
              <a:t>Quizá </a:t>
            </a:r>
            <a:r>
              <a:rPr lang="es-MX" dirty="0"/>
              <a:t>debamos </a:t>
            </a:r>
            <a:r>
              <a:rPr lang="es-MX" dirty="0" smtClean="0"/>
              <a:t> llamarlo</a:t>
            </a:r>
            <a:r>
              <a:rPr lang="es-MX" dirty="0"/>
              <a:t>. Su idea de una pantalla correcta está fuera </a:t>
            </a:r>
            <a:r>
              <a:rPr lang="es-MX" dirty="0" smtClean="0"/>
              <a:t>de este </a:t>
            </a:r>
            <a:r>
              <a:rPr lang="es-MX" dirty="0"/>
              <a:t>mundo. No hay manera de aprender a interpretar todos estos dibujos".</a:t>
            </a:r>
          </a:p>
          <a:p>
            <a:pPr algn="just"/>
            <a:r>
              <a:rPr lang="es-MX" dirty="0"/>
              <a:t>Sim vuelve a su escritorio diciendo: "Sí, pero por lo menos está divertido".</a:t>
            </a:r>
          </a:p>
        </p:txBody>
      </p:sp>
    </p:spTree>
    <p:extLst>
      <p:ext uri="{BB962C8B-B14F-4D97-AF65-F5344CB8AC3E}">
        <p14:creationId xmlns:p14="http://schemas.microsoft.com/office/powerpoint/2010/main" val="17397844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4" name="Rectángulo redondeado 3"/>
          <p:cNvSpPr/>
          <p:nvPr/>
        </p:nvSpPr>
        <p:spPr>
          <a:xfrm>
            <a:off x="899592" y="1484784"/>
            <a:ext cx="7488832" cy="165618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dirty="0"/>
              <a:t>Deslizadores y botones giratorios </a:t>
            </a:r>
            <a:r>
              <a:rPr lang="es-MX" dirty="0"/>
              <a:t>Éstos se usan para cambiar datos que tienen un </a:t>
            </a:r>
            <a:r>
              <a:rPr lang="es-MX" dirty="0" smtClean="0"/>
              <a:t>rango continuo </a:t>
            </a:r>
            <a:r>
              <a:rPr lang="es-MX" dirty="0"/>
              <a:t>de valores, dando a los usuarios mayor control al escoger los valores. Mover </a:t>
            </a:r>
            <a:r>
              <a:rPr lang="es-MX" dirty="0" smtClean="0"/>
              <a:t>los deslizadores </a:t>
            </a:r>
            <a:r>
              <a:rPr lang="es-MX" dirty="0"/>
              <a:t>de una dirección a otra (izquierda/derecha o arriba/abajo) aumenta o </a:t>
            </a:r>
            <a:r>
              <a:rPr lang="es-MX" dirty="0" smtClean="0"/>
              <a:t>disminuye.</a:t>
            </a:r>
            <a:endParaRPr lang="es-MX" dirty="0"/>
          </a:p>
        </p:txBody>
      </p:sp>
      <p:sp>
        <p:nvSpPr>
          <p:cNvPr id="5" name="Rectángulo redondeado 4"/>
          <p:cNvSpPr/>
          <p:nvPr/>
        </p:nvSpPr>
        <p:spPr>
          <a:xfrm>
            <a:off x="878675" y="3356992"/>
            <a:ext cx="7109553" cy="303116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dirty="0"/>
              <a:t>Áreas de texto </a:t>
            </a:r>
            <a:r>
              <a:rPr lang="es-MX" b="1" dirty="0" smtClean="0"/>
              <a:t> : </a:t>
            </a:r>
            <a:r>
              <a:rPr lang="es-MX" dirty="0" smtClean="0"/>
              <a:t>se</a:t>
            </a:r>
            <a:r>
              <a:rPr lang="es-MX" b="1" dirty="0" smtClean="0"/>
              <a:t> </a:t>
            </a:r>
            <a:r>
              <a:rPr lang="es-MX" dirty="0" smtClean="0"/>
              <a:t>usa </a:t>
            </a:r>
            <a:r>
              <a:rPr lang="es-MX" dirty="0"/>
              <a:t>para introducir una gran cantidad de texto. </a:t>
            </a:r>
            <a:r>
              <a:rPr lang="es-MX" dirty="0" smtClean="0"/>
              <a:t>Estas áreas </a:t>
            </a:r>
            <a:r>
              <a:rPr lang="es-MX" dirty="0"/>
              <a:t>incluyen varias filas, columnas y barras de </a:t>
            </a:r>
            <a:r>
              <a:rPr lang="es-MX" dirty="0" smtClean="0"/>
              <a:t> desplazamiento </a:t>
            </a:r>
            <a:r>
              <a:rPr lang="es-MX" dirty="0"/>
              <a:t>que permiten al usuario </a:t>
            </a:r>
            <a:r>
              <a:rPr lang="es-MX" dirty="0" smtClean="0"/>
              <a:t>introducir y </a:t>
            </a:r>
            <a:r>
              <a:rPr lang="es-MX" dirty="0"/>
              <a:t>ver el texto que excede el tamaño del área del cuadro. </a:t>
            </a:r>
            <a:endParaRPr lang="es-MX" dirty="0" smtClean="0"/>
          </a:p>
          <a:p>
            <a:pPr algn="just"/>
            <a:r>
              <a:rPr lang="es-MX" dirty="0" smtClean="0"/>
              <a:t>Hay </a:t>
            </a:r>
            <a:r>
              <a:rPr lang="es-MX" dirty="0"/>
              <a:t>dos formas de </a:t>
            </a:r>
            <a:r>
              <a:rPr lang="es-MX" dirty="0" smtClean="0"/>
              <a:t>manejar este </a:t>
            </a:r>
            <a:r>
              <a:rPr lang="es-MX" dirty="0"/>
              <a:t>texto. Una es evitar el uso del pase automático de palabras al siguiente renglón, </a:t>
            </a:r>
            <a:r>
              <a:rPr lang="es-MX" dirty="0" smtClean="0"/>
              <a:t>obligando al </a:t>
            </a:r>
            <a:r>
              <a:rPr lang="es-MX" dirty="0"/>
              <a:t>usuario a </a:t>
            </a:r>
            <a:r>
              <a:rPr lang="es-MX" u="sng" dirty="0"/>
              <a:t>presionar la tecla </a:t>
            </a:r>
            <a:r>
              <a:rPr lang="es-MX" b="1" u="sng" dirty="0"/>
              <a:t>Enter </a:t>
            </a:r>
            <a:r>
              <a:rPr lang="es-MX" dirty="0"/>
              <a:t>para pasar a la siguiente </a:t>
            </a:r>
            <a:r>
              <a:rPr lang="es-MX" dirty="0" smtClean="0"/>
              <a:t>línea.</a:t>
            </a:r>
          </a:p>
          <a:p>
            <a:pPr algn="just"/>
            <a:r>
              <a:rPr lang="es-MX" dirty="0" smtClean="0"/>
              <a:t>La </a:t>
            </a:r>
            <a:r>
              <a:rPr lang="es-MX" dirty="0"/>
              <a:t>otra opción es permitir el pase automático </a:t>
            </a:r>
            <a:r>
              <a:rPr lang="es-MX" dirty="0" smtClean="0"/>
              <a:t>de palabras </a:t>
            </a:r>
            <a:r>
              <a:rPr lang="es-MX" dirty="0"/>
              <a:t>a la siguiente línea </a:t>
            </a:r>
            <a:r>
              <a:rPr lang="es-MX" u="sng" dirty="0"/>
              <a:t>sin necesidad de usar la tecla Enter.</a:t>
            </a:r>
          </a:p>
        </p:txBody>
      </p:sp>
    </p:spTree>
    <p:extLst>
      <p:ext uri="{BB962C8B-B14F-4D97-AF65-F5344CB8AC3E}">
        <p14:creationId xmlns:p14="http://schemas.microsoft.com/office/powerpoint/2010/main" val="41444289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a:t>USO DE COLOR EN EL DISEÑO DE PANTALLAS</a:t>
            </a:r>
            <a:endParaRPr lang="es-MX" dirty="0"/>
          </a:p>
        </p:txBody>
      </p:sp>
      <p:sp>
        <p:nvSpPr>
          <p:cNvPr id="3" name="Marcador de contenido 2"/>
          <p:cNvSpPr>
            <a:spLocks noGrp="1"/>
          </p:cNvSpPr>
          <p:nvPr>
            <p:ph sz="quarter" idx="1"/>
          </p:nvPr>
        </p:nvSpPr>
        <p:spPr/>
        <p:txBody>
          <a:bodyPr/>
          <a:lstStyle/>
          <a:p>
            <a:pPr algn="just"/>
            <a:endParaRPr lang="es-MX" dirty="0" smtClean="0"/>
          </a:p>
          <a:p>
            <a:pPr algn="just"/>
            <a:r>
              <a:rPr lang="es-MX" dirty="0" smtClean="0"/>
              <a:t>El </a:t>
            </a:r>
            <a:r>
              <a:rPr lang="es-MX" dirty="0"/>
              <a:t>uso apropiado de color en las pantallas desplegadas le permite contrastar el color de </a:t>
            </a:r>
            <a:r>
              <a:rPr lang="es-MX" dirty="0" smtClean="0"/>
              <a:t>primer plano </a:t>
            </a:r>
            <a:r>
              <a:rPr lang="es-MX" dirty="0"/>
              <a:t>y el de fondo, </a:t>
            </a:r>
            <a:r>
              <a:rPr lang="es-MX" dirty="0" smtClean="0"/>
              <a:t>resaltar la </a:t>
            </a:r>
            <a:r>
              <a:rPr lang="es-MX" dirty="0"/>
              <a:t>entrada de código especial y poner atención a muchos otros atributos especiales.</a:t>
            </a:r>
          </a:p>
          <a:p>
            <a:pPr algn="just"/>
            <a:r>
              <a:rPr lang="es-MX" dirty="0"/>
              <a:t>Se deben usar colores muy contrastantes para desplegar el color de primer plano y el </a:t>
            </a:r>
            <a:r>
              <a:rPr lang="es-MX" dirty="0" smtClean="0"/>
              <a:t>de fondo </a:t>
            </a:r>
            <a:r>
              <a:rPr lang="es-MX" dirty="0"/>
              <a:t>para que los usuarios puedan comprender con rapidez lo que se presenta.</a:t>
            </a:r>
          </a:p>
        </p:txBody>
      </p:sp>
    </p:spTree>
    <p:extLst>
      <p:ext uri="{BB962C8B-B14F-4D97-AF65-F5344CB8AC3E}">
        <p14:creationId xmlns:p14="http://schemas.microsoft.com/office/powerpoint/2010/main" val="38124849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Colores</a:t>
            </a:r>
            <a:endParaRPr lang="es-MX" dirty="0"/>
          </a:p>
        </p:txBody>
      </p:sp>
      <p:sp>
        <p:nvSpPr>
          <p:cNvPr id="3" name="Marcador de contenido 2"/>
          <p:cNvSpPr>
            <a:spLocks noGrp="1"/>
          </p:cNvSpPr>
          <p:nvPr>
            <p:ph sz="quarter" idx="1"/>
          </p:nvPr>
        </p:nvSpPr>
        <p:spPr>
          <a:xfrm>
            <a:off x="301752" y="1527048"/>
            <a:ext cx="8503919" cy="4566248"/>
          </a:xfrm>
        </p:spPr>
        <p:txBody>
          <a:bodyPr>
            <a:normAutofit/>
          </a:bodyPr>
          <a:lstStyle/>
          <a:p>
            <a:pPr algn="just"/>
            <a:r>
              <a:rPr lang="es-MX" dirty="0"/>
              <a:t>Las cinco combinaciones más legibles de un texto en primer plano sobre un fondo </a:t>
            </a:r>
            <a:r>
              <a:rPr lang="es-MX" dirty="0" smtClean="0"/>
              <a:t>son:</a:t>
            </a:r>
          </a:p>
          <a:p>
            <a:pPr algn="just"/>
            <a:endParaRPr lang="es-MX" dirty="0"/>
          </a:p>
          <a:p>
            <a:pPr algn="just"/>
            <a:r>
              <a:rPr lang="es-MX" dirty="0" smtClean="0"/>
              <a:t>1</a:t>
            </a:r>
            <a:r>
              <a:rPr lang="es-MX" dirty="0"/>
              <a:t>. Negro sobre amarillo.</a:t>
            </a:r>
          </a:p>
          <a:p>
            <a:pPr algn="just"/>
            <a:r>
              <a:rPr lang="es-MX" dirty="0"/>
              <a:t>2. Verde sobre blanco.</a:t>
            </a:r>
          </a:p>
          <a:p>
            <a:pPr algn="just"/>
            <a:r>
              <a:rPr lang="es-MX" dirty="0"/>
              <a:t>3. Azul sobre blanco.</a:t>
            </a:r>
          </a:p>
          <a:p>
            <a:pPr algn="just"/>
            <a:r>
              <a:rPr lang="es-MX" dirty="0"/>
              <a:t>4. Blanco sobre azul.</a:t>
            </a:r>
          </a:p>
          <a:p>
            <a:pPr algn="just"/>
            <a:r>
              <a:rPr lang="es-MX" dirty="0"/>
              <a:t>5. Amarillo sobre negro.</a:t>
            </a:r>
          </a:p>
        </p:txBody>
      </p:sp>
      <p:pic>
        <p:nvPicPr>
          <p:cNvPr id="2050" name="Picture 2" descr="http://images2.layoutsparks.com/1/184818/chica-colores-comprobar-dise%C3%B1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3501008"/>
            <a:ext cx="3464967"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69031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DISEÑO DE PÁGINAS DE INTRANET E INTERNET</a:t>
            </a:r>
          </a:p>
        </p:txBody>
      </p:sp>
      <p:sp>
        <p:nvSpPr>
          <p:cNvPr id="3" name="Marcador de contenido 2"/>
          <p:cNvSpPr>
            <a:spLocks noGrp="1"/>
          </p:cNvSpPr>
          <p:nvPr>
            <p:ph sz="quarter" idx="1"/>
          </p:nvPr>
        </p:nvSpPr>
        <p:spPr/>
        <p:txBody>
          <a:bodyPr>
            <a:normAutofit/>
          </a:bodyPr>
          <a:lstStyle/>
          <a:p>
            <a:pPr algn="just"/>
            <a:r>
              <a:rPr lang="es-MX" sz="2000" dirty="0"/>
              <a:t>Hay más </a:t>
            </a:r>
            <a:r>
              <a:rPr lang="es-MX" sz="2000" dirty="0" smtClean="0"/>
              <a:t>sugerencias sobre </a:t>
            </a:r>
            <a:r>
              <a:rPr lang="es-MX" sz="2000" dirty="0"/>
              <a:t>el diseño de un adecuado formulario para contestar en Internet o una </a:t>
            </a:r>
            <a:r>
              <a:rPr lang="es-MX" sz="2000" dirty="0" smtClean="0"/>
              <a:t>Intranet.</a:t>
            </a:r>
          </a:p>
          <a:p>
            <a:r>
              <a:rPr lang="es-MX" sz="2000" dirty="0"/>
              <a:t>Los </a:t>
            </a:r>
            <a:r>
              <a:rPr lang="es-MX" sz="2000" dirty="0" smtClean="0"/>
              <a:t>lineamientos incluyen </a:t>
            </a:r>
            <a:r>
              <a:rPr lang="es-MX" sz="2000" dirty="0"/>
              <a:t>lo siguiente:</a:t>
            </a:r>
          </a:p>
          <a:p>
            <a:pPr marL="274320" lvl="1" indent="0" algn="just">
              <a:buNone/>
            </a:pPr>
            <a:r>
              <a:rPr lang="es-MX" sz="2000" dirty="0">
                <a:solidFill>
                  <a:schemeClr val="tx1"/>
                </a:solidFill>
              </a:rPr>
              <a:t>1. Proporcione instrucciones claras, ya que los usuarios Web podrían no estar </a:t>
            </a:r>
            <a:r>
              <a:rPr lang="es-MX" sz="2000" dirty="0" smtClean="0">
                <a:solidFill>
                  <a:schemeClr val="tx1"/>
                </a:solidFill>
              </a:rPr>
              <a:t>familiarizados con </a:t>
            </a:r>
            <a:r>
              <a:rPr lang="es-MX" sz="2000" dirty="0">
                <a:solidFill>
                  <a:schemeClr val="tx1"/>
                </a:solidFill>
              </a:rPr>
              <a:t>la terminología de la computadora.</a:t>
            </a:r>
          </a:p>
          <a:p>
            <a:pPr marL="274320" lvl="1" indent="0" algn="just">
              <a:buNone/>
            </a:pPr>
            <a:r>
              <a:rPr lang="es-MX" sz="2000" dirty="0">
                <a:solidFill>
                  <a:schemeClr val="tx1"/>
                </a:solidFill>
              </a:rPr>
              <a:t>2. Demuestre una secuencia de entrada lógica para los formularios, sobre todo porque </a:t>
            </a:r>
            <a:r>
              <a:rPr lang="es-MX" sz="2000" dirty="0" smtClean="0">
                <a:solidFill>
                  <a:schemeClr val="tx1"/>
                </a:solidFill>
              </a:rPr>
              <a:t>los usuarios </a:t>
            </a:r>
            <a:r>
              <a:rPr lang="es-MX" sz="2000" dirty="0">
                <a:solidFill>
                  <a:schemeClr val="tx1"/>
                </a:solidFill>
              </a:rPr>
              <a:t>podrían tener que desplazarse a un área de la página que al principio puede </a:t>
            </a:r>
            <a:r>
              <a:rPr lang="es-MX" sz="2000" dirty="0" smtClean="0">
                <a:solidFill>
                  <a:schemeClr val="tx1"/>
                </a:solidFill>
              </a:rPr>
              <a:t>no ser </a:t>
            </a:r>
            <a:r>
              <a:rPr lang="es-MX" sz="2000" dirty="0">
                <a:solidFill>
                  <a:schemeClr val="tx1"/>
                </a:solidFill>
              </a:rPr>
              <a:t>visible.</a:t>
            </a:r>
          </a:p>
          <a:p>
            <a:pPr marL="274320" lvl="1" indent="0" algn="just">
              <a:buNone/>
            </a:pPr>
            <a:r>
              <a:rPr lang="es-MX" sz="2000" dirty="0">
                <a:solidFill>
                  <a:schemeClr val="tx1"/>
                </a:solidFill>
              </a:rPr>
              <a:t>3. Use una variedad de cuadros de texto, botones de comando, menús desplegables, </a:t>
            </a:r>
            <a:r>
              <a:rPr lang="es-MX" sz="2000" dirty="0" smtClean="0">
                <a:solidFill>
                  <a:schemeClr val="tx1"/>
                </a:solidFill>
              </a:rPr>
              <a:t>casillas de </a:t>
            </a:r>
            <a:r>
              <a:rPr lang="es-MX" sz="2000" dirty="0">
                <a:solidFill>
                  <a:schemeClr val="tx1"/>
                </a:solidFill>
              </a:rPr>
              <a:t>verificación y botones de opción para realizar funciones específicas y crear </a:t>
            </a:r>
            <a:r>
              <a:rPr lang="es-MX" sz="2000" dirty="0" smtClean="0">
                <a:solidFill>
                  <a:schemeClr val="tx1"/>
                </a:solidFill>
              </a:rPr>
              <a:t>interés en </a:t>
            </a:r>
            <a:r>
              <a:rPr lang="es-MX" sz="2000" dirty="0">
                <a:solidFill>
                  <a:schemeClr val="tx1"/>
                </a:solidFill>
              </a:rPr>
              <a:t>el formulario.</a:t>
            </a:r>
          </a:p>
        </p:txBody>
      </p:sp>
    </p:spTree>
    <p:extLst>
      <p:ext uri="{BB962C8B-B14F-4D97-AF65-F5344CB8AC3E}">
        <p14:creationId xmlns:p14="http://schemas.microsoft.com/office/powerpoint/2010/main" val="34742518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1"/>
          </p:nvPr>
        </p:nvSpPr>
        <p:spPr>
          <a:xfrm>
            <a:off x="1371600" y="2819400"/>
            <a:ext cx="6400800" cy="2265784"/>
          </a:xfrm>
        </p:spPr>
        <p:txBody>
          <a:bodyPr>
            <a:normAutofit/>
          </a:bodyPr>
          <a:lstStyle/>
          <a:p>
            <a:r>
              <a:rPr lang="es-MX" b="0" dirty="0"/>
              <a:t>Un sistema que usa archivos convencionales implica que los datos almacenados </a:t>
            </a:r>
            <a:r>
              <a:rPr lang="es-MX" b="0" dirty="0" smtClean="0"/>
              <a:t>serán redundantes</a:t>
            </a:r>
            <a:r>
              <a:rPr lang="es-MX" b="0" dirty="0"/>
              <a:t>. Además, la actualización de archivos requiere más tiempo</a:t>
            </a:r>
            <a:r>
              <a:rPr lang="es-MX" b="0" dirty="0" smtClean="0"/>
              <a:t>.</a:t>
            </a:r>
          </a:p>
          <a:p>
            <a:r>
              <a:rPr lang="es-MX" b="0" dirty="0" smtClean="0"/>
              <a:t>Finalmente</a:t>
            </a:r>
            <a:r>
              <a:rPr lang="es-MX" b="0" dirty="0"/>
              <a:t>, la </a:t>
            </a:r>
            <a:r>
              <a:rPr lang="es-MX" b="0" dirty="0" smtClean="0"/>
              <a:t>integridad de </a:t>
            </a:r>
            <a:r>
              <a:rPr lang="es-MX" b="0" dirty="0"/>
              <a:t>los datos representa un problema, debido a que un cambio en un archivo </a:t>
            </a:r>
            <a:r>
              <a:rPr lang="es-MX" b="0" dirty="0" smtClean="0"/>
              <a:t>también requerirá </a:t>
            </a:r>
            <a:r>
              <a:rPr lang="es-MX" b="0" dirty="0"/>
              <a:t>modificar los mismos datos en otros archivos.</a:t>
            </a:r>
            <a:endParaRPr lang="es-MX" dirty="0"/>
          </a:p>
        </p:txBody>
      </p:sp>
      <p:sp>
        <p:nvSpPr>
          <p:cNvPr id="4" name="Título 3"/>
          <p:cNvSpPr>
            <a:spLocks noGrp="1"/>
          </p:cNvSpPr>
          <p:nvPr>
            <p:ph type="ctrTitle"/>
          </p:nvPr>
        </p:nvSpPr>
        <p:spPr/>
        <p:txBody>
          <a:bodyPr/>
          <a:lstStyle/>
          <a:p>
            <a:r>
              <a:rPr lang="es-MX" dirty="0" smtClean="0"/>
              <a:t>DISEÑO DE BASE DE DATOS</a:t>
            </a:r>
            <a:endParaRPr lang="es-MX" dirty="0"/>
          </a:p>
        </p:txBody>
      </p:sp>
    </p:spTree>
    <p:extLst>
      <p:ext uri="{BB962C8B-B14F-4D97-AF65-F5344CB8AC3E}">
        <p14:creationId xmlns:p14="http://schemas.microsoft.com/office/powerpoint/2010/main" val="21758259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sz="quarter" idx="1"/>
          </p:nvPr>
        </p:nvSpPr>
        <p:spPr/>
        <p:txBody>
          <a:bodyPr/>
          <a:lstStyle/>
          <a:p>
            <a:pPr algn="just"/>
            <a:r>
              <a:rPr lang="es-MX" dirty="0" smtClean="0"/>
              <a:t>Una </a:t>
            </a:r>
            <a:r>
              <a:rPr lang="es-MX" dirty="0"/>
              <a:t>base de datos </a:t>
            </a:r>
            <a:r>
              <a:rPr lang="es-MX" dirty="0" smtClean="0"/>
              <a:t>es una </a:t>
            </a:r>
            <a:r>
              <a:rPr lang="es-MX" dirty="0"/>
              <a:t>fuente central de datos </a:t>
            </a:r>
            <a:r>
              <a:rPr lang="es-MX" dirty="0" smtClean="0"/>
              <a:t>destinados </a:t>
            </a:r>
            <a:r>
              <a:rPr lang="es-MX" dirty="0"/>
              <a:t>a compartirse entre muchos usuarios para una </a:t>
            </a:r>
            <a:r>
              <a:rPr lang="es-MX" dirty="0" smtClean="0"/>
              <a:t>diversidad de </a:t>
            </a:r>
            <a:r>
              <a:rPr lang="es-MX" dirty="0"/>
              <a:t>aplicaciones</a:t>
            </a:r>
            <a:r>
              <a:rPr lang="es-MX" dirty="0" smtClean="0"/>
              <a:t>.</a:t>
            </a:r>
          </a:p>
          <a:p>
            <a:pPr algn="just"/>
            <a:r>
              <a:rPr lang="es-MX" dirty="0"/>
              <a:t>El corazón de una base de datos lo constituye el sistema de </a:t>
            </a:r>
            <a:r>
              <a:rPr lang="es-MX" dirty="0" smtClean="0"/>
              <a:t>administración de </a:t>
            </a:r>
            <a:r>
              <a:rPr lang="es-MX" dirty="0"/>
              <a:t>base de datos </a:t>
            </a:r>
            <a:r>
              <a:rPr lang="es-MX" dirty="0">
                <a:effectLst>
                  <a:outerShdw blurRad="38100" dist="38100" dir="2700000" algn="tl">
                    <a:srgbClr val="000000">
                      <a:alpha val="43137"/>
                    </a:srgbClr>
                  </a:outerShdw>
                </a:effectLst>
              </a:rPr>
              <a:t>(DBMS, </a:t>
            </a:r>
            <a:r>
              <a:rPr lang="es-MX" i="1" dirty="0" err="1">
                <a:effectLst>
                  <a:outerShdw blurRad="38100" dist="38100" dir="2700000" algn="tl">
                    <a:srgbClr val="000000">
                      <a:alpha val="43137"/>
                    </a:srgbClr>
                  </a:outerShdw>
                </a:effectLst>
              </a:rPr>
              <a:t>datábase</a:t>
            </a:r>
            <a:r>
              <a:rPr lang="es-MX" i="1" dirty="0">
                <a:effectLst>
                  <a:outerShdw blurRad="38100" dist="38100" dir="2700000" algn="tl">
                    <a:srgbClr val="000000">
                      <a:alpha val="43137"/>
                    </a:srgbClr>
                  </a:outerShdw>
                </a:effectLst>
              </a:rPr>
              <a:t> </a:t>
            </a:r>
            <a:r>
              <a:rPr lang="es-MX" i="1" dirty="0" err="1">
                <a:effectLst>
                  <a:outerShdw blurRad="38100" dist="38100" dir="2700000" algn="tl">
                    <a:srgbClr val="000000">
                      <a:alpha val="43137"/>
                    </a:srgbClr>
                  </a:outerShdw>
                </a:effectLst>
              </a:rPr>
              <a:t>management</a:t>
            </a:r>
            <a:r>
              <a:rPr lang="es-MX" i="1" dirty="0">
                <a:effectLst>
                  <a:outerShdw blurRad="38100" dist="38100" dir="2700000" algn="tl">
                    <a:srgbClr val="000000">
                      <a:alpha val="43137"/>
                    </a:srgbClr>
                  </a:outerShdw>
                </a:effectLst>
              </a:rPr>
              <a:t> </a:t>
            </a:r>
            <a:r>
              <a:rPr lang="es-MX" i="1" dirty="0" err="1">
                <a:effectLst>
                  <a:outerShdw blurRad="38100" dist="38100" dir="2700000" algn="tl">
                    <a:srgbClr val="000000">
                      <a:alpha val="43137"/>
                    </a:srgbClr>
                  </a:outerShdw>
                </a:effectLst>
              </a:rPr>
              <a:t>system</a:t>
            </a:r>
            <a:r>
              <a:rPr lang="es-MX" i="1" dirty="0">
                <a:effectLst>
                  <a:outerShdw blurRad="38100" dist="38100" dir="2700000" algn="tl">
                    <a:srgbClr val="000000">
                      <a:alpha val="43137"/>
                    </a:srgbClr>
                  </a:outerShdw>
                </a:effectLst>
              </a:rPr>
              <a:t>), </a:t>
            </a:r>
            <a:r>
              <a:rPr lang="es-MX" dirty="0"/>
              <a:t>el cual permite la </a:t>
            </a:r>
            <a:r>
              <a:rPr lang="es-MX" dirty="0" smtClean="0"/>
              <a:t>creación, modificación </a:t>
            </a:r>
            <a:r>
              <a:rPr lang="es-MX" dirty="0"/>
              <a:t>y actualización de la base de datos, la recuperación de datos y la generación </a:t>
            </a:r>
            <a:r>
              <a:rPr lang="es-MX" dirty="0" smtClean="0"/>
              <a:t>de informes </a:t>
            </a:r>
            <a:r>
              <a:rPr lang="es-MX" dirty="0"/>
              <a:t>y pantallas.</a:t>
            </a:r>
          </a:p>
        </p:txBody>
      </p:sp>
    </p:spTree>
    <p:extLst>
      <p:ext uri="{BB962C8B-B14F-4D97-AF65-F5344CB8AC3E}">
        <p14:creationId xmlns:p14="http://schemas.microsoft.com/office/powerpoint/2010/main" val="817876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t>Entre los objetivos de efectividad de la base de datos están los siguientes:</a:t>
            </a:r>
          </a:p>
        </p:txBody>
      </p:sp>
      <p:sp>
        <p:nvSpPr>
          <p:cNvPr id="3" name="Marcador de contenido 2"/>
          <p:cNvSpPr>
            <a:spLocks noGrp="1"/>
          </p:cNvSpPr>
          <p:nvPr>
            <p:ph sz="quarter" idx="1"/>
          </p:nvPr>
        </p:nvSpPr>
        <p:spPr/>
        <p:txBody>
          <a:bodyPr>
            <a:normAutofit lnSpcReduction="10000"/>
          </a:bodyPr>
          <a:lstStyle/>
          <a:p>
            <a:pPr marL="514350" indent="-514350" algn="just">
              <a:buFont typeface="+mj-lt"/>
              <a:buAutoNum type="arabicPeriod"/>
            </a:pPr>
            <a:r>
              <a:rPr lang="es-MX" dirty="0"/>
              <a:t>Asegurar que los datos se puedan compartir entre los usuarios para una diversidad </a:t>
            </a:r>
            <a:r>
              <a:rPr lang="es-MX" dirty="0" smtClean="0"/>
              <a:t>de aplicaciones</a:t>
            </a:r>
            <a:r>
              <a:rPr lang="es-MX" dirty="0"/>
              <a:t>.</a:t>
            </a:r>
          </a:p>
          <a:p>
            <a:pPr marL="514350" indent="-514350" algn="just">
              <a:buFont typeface="+mj-lt"/>
              <a:buAutoNum type="arabicPeriod"/>
            </a:pPr>
            <a:r>
              <a:rPr lang="es-MX" dirty="0" smtClean="0"/>
              <a:t>Mantener </a:t>
            </a:r>
            <a:r>
              <a:rPr lang="es-MX" dirty="0"/>
              <a:t>datos que sean exactos y consistentes.</a:t>
            </a:r>
          </a:p>
          <a:p>
            <a:pPr marL="514350" indent="-514350" algn="just">
              <a:buFont typeface="+mj-lt"/>
              <a:buAutoNum type="arabicPeriod"/>
            </a:pPr>
            <a:r>
              <a:rPr lang="es-MX" dirty="0" smtClean="0"/>
              <a:t>Asegurar </a:t>
            </a:r>
            <a:r>
              <a:rPr lang="es-MX" dirty="0"/>
              <a:t>que todos los datos requeridos por las aplicaciones actuales y futuras se </a:t>
            </a:r>
            <a:r>
              <a:rPr lang="es-MX" dirty="0" smtClean="0"/>
              <a:t>podrán acceder </a:t>
            </a:r>
            <a:r>
              <a:rPr lang="es-MX" dirty="0"/>
              <a:t>con facilidad.</a:t>
            </a:r>
          </a:p>
          <a:p>
            <a:pPr marL="514350" indent="-514350" algn="just">
              <a:buFont typeface="+mj-lt"/>
              <a:buAutoNum type="arabicPeriod"/>
            </a:pPr>
            <a:r>
              <a:rPr lang="es-MX" dirty="0" smtClean="0"/>
              <a:t>Permitir </a:t>
            </a:r>
            <a:r>
              <a:rPr lang="es-MX" dirty="0"/>
              <a:t>a la base de datos evolucionar conforme aumenten las necesidades de </a:t>
            </a:r>
            <a:r>
              <a:rPr lang="es-MX" dirty="0" smtClean="0"/>
              <a:t>los usuarios</a:t>
            </a:r>
            <a:r>
              <a:rPr lang="es-MX" dirty="0"/>
              <a:t>.</a:t>
            </a:r>
          </a:p>
          <a:p>
            <a:pPr marL="514350" indent="-514350" algn="just">
              <a:buFont typeface="+mj-lt"/>
              <a:buAutoNum type="arabicPeriod"/>
            </a:pPr>
            <a:r>
              <a:rPr lang="es-MX" dirty="0" smtClean="0"/>
              <a:t>Permitir </a:t>
            </a:r>
            <a:r>
              <a:rPr lang="es-MX" dirty="0"/>
              <a:t>a los usuarios construir su vista personal de los datos sin preocuparse por </a:t>
            </a:r>
            <a:r>
              <a:rPr lang="es-MX" dirty="0" smtClean="0"/>
              <a:t>la forma </a:t>
            </a:r>
            <a:r>
              <a:rPr lang="es-MX" dirty="0"/>
              <a:t>en que los datos se encuentren almacenados físicamente.</a:t>
            </a:r>
          </a:p>
        </p:txBody>
      </p:sp>
    </p:spTree>
    <p:extLst>
      <p:ext uri="{BB962C8B-B14F-4D97-AF65-F5344CB8AC3E}">
        <p14:creationId xmlns:p14="http://schemas.microsoft.com/office/powerpoint/2010/main" val="12970128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Diseño de Salida para satisfacer al usuario</a:t>
            </a:r>
            <a:endParaRPr lang="es-MX" dirty="0"/>
          </a:p>
        </p:txBody>
      </p:sp>
      <p:sp>
        <p:nvSpPr>
          <p:cNvPr id="3" name="2 Marcador de contenido"/>
          <p:cNvSpPr>
            <a:spLocks noGrp="1"/>
          </p:cNvSpPr>
          <p:nvPr>
            <p:ph sz="quarter" idx="1"/>
          </p:nvPr>
        </p:nvSpPr>
        <p:spPr/>
        <p:txBody>
          <a:bodyPr/>
          <a:lstStyle/>
          <a:p>
            <a:pPr algn="just"/>
            <a:r>
              <a:rPr lang="es-MX" dirty="0"/>
              <a:t>En un sistema de información grande que atiende a muchos usuarios con muchos </a:t>
            </a:r>
            <a:r>
              <a:rPr lang="es-MX" dirty="0" smtClean="0"/>
              <a:t>propósitos diferentes</a:t>
            </a:r>
            <a:r>
              <a:rPr lang="es-MX" dirty="0"/>
              <a:t>, a menudo es difícil personalizar la salida. </a:t>
            </a:r>
            <a:endParaRPr lang="es-MX" dirty="0" smtClean="0"/>
          </a:p>
          <a:p>
            <a:pPr algn="just"/>
            <a:r>
              <a:rPr lang="es-MX" dirty="0" smtClean="0"/>
              <a:t>Con </a:t>
            </a:r>
            <a:r>
              <a:rPr lang="es-MX" dirty="0"/>
              <a:t>base en las entrevistas, las </a:t>
            </a:r>
            <a:r>
              <a:rPr lang="es-MX" dirty="0" smtClean="0"/>
              <a:t>observaciones, los </a:t>
            </a:r>
            <a:r>
              <a:rPr lang="es-MX" dirty="0"/>
              <a:t>costos y tal vez los prototipos, será posible diseñar una salida que satisfaga lo </a:t>
            </a:r>
            <a:r>
              <a:rPr lang="es-MX" dirty="0" smtClean="0"/>
              <a:t>que muchos </a:t>
            </a:r>
            <a:r>
              <a:rPr lang="es-MX" dirty="0"/>
              <a:t>usuarios, si no es que todos, necesitan y prefieren.</a:t>
            </a:r>
          </a:p>
        </p:txBody>
      </p:sp>
      <p:pic>
        <p:nvPicPr>
          <p:cNvPr id="1026" name="Picture 2" descr="https://encrypted-tbn1.gstatic.com/images?q=tbn:ANd9GcTPFxCflLyV_D650aHVnFnLvzeUxn6Ma2-P4OYL1NNiiFOff58MQA"/>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48064" y="4149080"/>
            <a:ext cx="2664296"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1090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a:t>REALIDAD, DATOS Y METADATOS</a:t>
            </a:r>
            <a:endParaRPr lang="es-MX" dirty="0"/>
          </a:p>
        </p:txBody>
      </p:sp>
      <p:sp>
        <p:nvSpPr>
          <p:cNvPr id="3" name="Marcador de contenido 2"/>
          <p:cNvSpPr>
            <a:spLocks noGrp="1"/>
          </p:cNvSpPr>
          <p:nvPr>
            <p:ph sz="quarter" idx="1"/>
          </p:nvPr>
        </p:nvSpPr>
        <p:spPr/>
        <p:txBody>
          <a:bodyPr/>
          <a:lstStyle/>
          <a:p>
            <a:pPr algn="just"/>
            <a:endParaRPr lang="es-MX" dirty="0" smtClean="0"/>
          </a:p>
          <a:p>
            <a:pPr algn="just"/>
            <a:r>
              <a:rPr lang="es-MX" dirty="0" smtClean="0"/>
              <a:t>En </a:t>
            </a:r>
            <a:r>
              <a:rPr lang="es-MX" dirty="0"/>
              <a:t>la realidad, los datos recopilados de personas, </a:t>
            </a:r>
            <a:r>
              <a:rPr lang="es-MX" dirty="0" smtClean="0"/>
              <a:t>lugares o </a:t>
            </a:r>
            <a:r>
              <a:rPr lang="es-MX" dirty="0"/>
              <a:t>eventos se almacenarán eventualmente en un archivo o una base de datos. Para </a:t>
            </a:r>
            <a:r>
              <a:rPr lang="es-MX" dirty="0" smtClean="0"/>
              <a:t>entender la </a:t>
            </a:r>
            <a:r>
              <a:rPr lang="es-MX" dirty="0"/>
              <a:t>forma y estructura de los datos, se necesita información sobre los </a:t>
            </a:r>
            <a:r>
              <a:rPr lang="es-MX" dirty="0" smtClean="0"/>
              <a:t>datos mismos</a:t>
            </a:r>
            <a:r>
              <a:rPr lang="es-MX" dirty="0"/>
              <a:t>. A </a:t>
            </a:r>
            <a:r>
              <a:rPr lang="es-MX" dirty="0" smtClean="0"/>
              <a:t>la información </a:t>
            </a:r>
            <a:r>
              <a:rPr lang="es-MX" dirty="0"/>
              <a:t>que describe los datos se le llama </a:t>
            </a:r>
            <a:r>
              <a:rPr lang="es-MX" b="1" u="sng" dirty="0"/>
              <a:t>metadatos.</a:t>
            </a:r>
          </a:p>
        </p:txBody>
      </p:sp>
    </p:spTree>
    <p:extLst>
      <p:ext uri="{BB962C8B-B14F-4D97-AF65-F5344CB8AC3E}">
        <p14:creationId xmlns:p14="http://schemas.microsoft.com/office/powerpoint/2010/main" val="314075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4" name="Rectángulo redondeado 3"/>
          <p:cNvSpPr/>
          <p:nvPr/>
        </p:nvSpPr>
        <p:spPr>
          <a:xfrm>
            <a:off x="683568" y="1700808"/>
            <a:ext cx="7776864" cy="144016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dirty="0"/>
              <a:t>Entidades </a:t>
            </a:r>
            <a:r>
              <a:rPr lang="es-MX" dirty="0"/>
              <a:t>Una entidad es cualquier objeto o evento sobre el cual alguien escoge recopilar datos. Una entidad podría ser una persona, lugar o cosa (por ejemplo, un vendedor, una ciudad o un producto</a:t>
            </a:r>
            <a:r>
              <a:rPr lang="es-MX" dirty="0" smtClean="0"/>
              <a:t>).</a:t>
            </a:r>
            <a:r>
              <a:rPr lang="es-MX" dirty="0"/>
              <a:t> </a:t>
            </a:r>
            <a:r>
              <a:rPr lang="es-MX" dirty="0" smtClean="0"/>
              <a:t> Cualquier </a:t>
            </a:r>
            <a:r>
              <a:rPr lang="es-MX" dirty="0"/>
              <a:t>entidad también puede ser un evento o </a:t>
            </a:r>
            <a:r>
              <a:rPr lang="es-MX" dirty="0" smtClean="0"/>
              <a:t>unidad de </a:t>
            </a:r>
            <a:r>
              <a:rPr lang="es-MX" dirty="0"/>
              <a:t>tiempo tal como la avería de una máquina, una venta o un mes o año.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3382888"/>
            <a:ext cx="5029185" cy="2238049"/>
          </a:xfrm>
          <a:prstGeom prst="rect">
            <a:avLst/>
          </a:prstGeom>
          <a:noFill/>
          <a:ln>
            <a:noFill/>
          </a:ln>
          <a:effectLst>
            <a:glow rad="139700">
              <a:schemeClr val="accent6">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redondeado"/>
          <p:cNvSpPr/>
          <p:nvPr/>
        </p:nvSpPr>
        <p:spPr>
          <a:xfrm>
            <a:off x="249141" y="3861048"/>
            <a:ext cx="3242739" cy="19168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r>
              <a:rPr lang="es-MX" dirty="0" smtClean="0">
                <a:latin typeface="+mj-lt"/>
              </a:rPr>
              <a:t>Existen también sub-entidades, mejor conocidas como : “entidades débiles”.</a:t>
            </a:r>
          </a:p>
          <a:p>
            <a:pPr algn="just"/>
            <a:r>
              <a:rPr lang="es-MX" dirty="0" smtClean="0">
                <a:latin typeface="+mj-lt"/>
              </a:rPr>
              <a:t>Las entidades débiles usan la simbología de un rectángulo menor dentro de uno mayor.</a:t>
            </a:r>
            <a:endParaRPr lang="es-MX" dirty="0">
              <a:latin typeface="+mj-lt"/>
            </a:endParaRPr>
          </a:p>
        </p:txBody>
      </p:sp>
    </p:spTree>
    <p:extLst>
      <p:ext uri="{BB962C8B-B14F-4D97-AF65-F5344CB8AC3E}">
        <p14:creationId xmlns:p14="http://schemas.microsoft.com/office/powerpoint/2010/main" val="3724345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SUBENTIDAD</a:t>
            </a:r>
            <a:endParaRPr lang="es-MX" dirty="0"/>
          </a:p>
        </p:txBody>
      </p:sp>
      <p:sp>
        <p:nvSpPr>
          <p:cNvPr id="4" name="3 Rectángulo redondeado"/>
          <p:cNvSpPr/>
          <p:nvPr/>
        </p:nvSpPr>
        <p:spPr>
          <a:xfrm>
            <a:off x="899592" y="1688945"/>
            <a:ext cx="7416824" cy="3672408"/>
          </a:xfrm>
          <a:prstGeom prst="roundRect">
            <a:avLst/>
          </a:prstGeom>
          <a:solidFill>
            <a:srgbClr val="53C4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s-MX" sz="2000" b="1" dirty="0"/>
              <a:t>Un subtipo de entidad es una relación especial uno a uno que representa los </a:t>
            </a:r>
            <a:r>
              <a:rPr lang="es-MX" sz="2000" b="1" dirty="0" smtClean="0"/>
              <a:t>atributos adicionales </a:t>
            </a:r>
            <a:r>
              <a:rPr lang="es-MX" sz="2000" b="1" dirty="0"/>
              <a:t>(campos) de otra entidad que podría no estar presente en cada registro de la </a:t>
            </a:r>
            <a:r>
              <a:rPr lang="es-MX" sz="2000" b="1" dirty="0" smtClean="0"/>
              <a:t>primera entidad</a:t>
            </a:r>
            <a:r>
              <a:rPr lang="es-MX" sz="2000" b="1" dirty="0"/>
              <a:t>. </a:t>
            </a:r>
            <a:endParaRPr lang="es-MX" sz="2000" b="1" dirty="0" smtClean="0"/>
          </a:p>
          <a:p>
            <a:pPr algn="just">
              <a:lnSpc>
                <a:spcPct val="150000"/>
              </a:lnSpc>
            </a:pPr>
            <a:r>
              <a:rPr lang="es-MX" sz="2000" b="1" dirty="0" smtClean="0"/>
              <a:t>Los </a:t>
            </a:r>
            <a:r>
              <a:rPr lang="es-MX" sz="2000" b="1" dirty="0"/>
              <a:t>subtipos de entidades eliminan la posibilidad de que una entidad </a:t>
            </a:r>
            <a:r>
              <a:rPr lang="es-MX" sz="2000" b="1" dirty="0" smtClean="0"/>
              <a:t>pueda tener </a:t>
            </a:r>
            <a:r>
              <a:rPr lang="es-MX" sz="2000" b="1" dirty="0"/>
              <a:t>campos nulos almacenados en las tablas de la base de datos.</a:t>
            </a:r>
          </a:p>
        </p:txBody>
      </p:sp>
    </p:spTree>
    <p:extLst>
      <p:ext uri="{BB962C8B-B14F-4D97-AF65-F5344CB8AC3E}">
        <p14:creationId xmlns:p14="http://schemas.microsoft.com/office/powerpoint/2010/main" val="137991123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Atributo de una entidad</a:t>
            </a:r>
            <a:endParaRPr lang="es-MX" dirty="0"/>
          </a:p>
        </p:txBody>
      </p:sp>
      <p:sp>
        <p:nvSpPr>
          <p:cNvPr id="4" name="3 Rectángulo redondeado"/>
          <p:cNvSpPr/>
          <p:nvPr/>
        </p:nvSpPr>
        <p:spPr>
          <a:xfrm>
            <a:off x="971600" y="2184617"/>
            <a:ext cx="7056784" cy="3312368"/>
          </a:xfrm>
          <a:prstGeom prst="roundRect">
            <a:avLst/>
          </a:prstGeom>
          <a:solidFill>
            <a:srgbClr val="24D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s-MX" sz="2000" b="1" dirty="0" smtClean="0"/>
              <a:t>Atributos: </a:t>
            </a:r>
            <a:r>
              <a:rPr lang="es-MX" sz="2000" dirty="0"/>
              <a:t>Un atributo es una característica de una entidad. Puede haber muchos </a:t>
            </a:r>
            <a:r>
              <a:rPr lang="es-MX" sz="2000" dirty="0" smtClean="0"/>
              <a:t>atributos para </a:t>
            </a:r>
            <a:r>
              <a:rPr lang="es-MX" sz="2000" dirty="0"/>
              <a:t>cada entidad</a:t>
            </a:r>
            <a:r>
              <a:rPr lang="es-MX" sz="2000" dirty="0" smtClean="0"/>
              <a:t>.</a:t>
            </a:r>
          </a:p>
          <a:p>
            <a:pPr algn="just">
              <a:lnSpc>
                <a:spcPct val="150000"/>
              </a:lnSpc>
            </a:pPr>
            <a:r>
              <a:rPr lang="es-MX" sz="2000" dirty="0" smtClean="0"/>
              <a:t> </a:t>
            </a:r>
            <a:r>
              <a:rPr lang="es-MX" sz="2000" dirty="0"/>
              <a:t>Por ejemplo, un paciente (entidad] puede tener muchos </a:t>
            </a:r>
            <a:r>
              <a:rPr lang="es-MX" sz="2000" dirty="0" smtClean="0"/>
              <a:t>atributos, tal </a:t>
            </a:r>
            <a:r>
              <a:rPr lang="es-MX" sz="2000" dirty="0"/>
              <a:t>como apellido, nombre, calle, ciudad, estado, etc. La fecha de última visita del paciente </a:t>
            </a:r>
            <a:r>
              <a:rPr lang="es-MX" sz="2000" dirty="0" smtClean="0"/>
              <a:t>así como </a:t>
            </a:r>
            <a:r>
              <a:rPr lang="es-MX" sz="2000" dirty="0"/>
              <a:t>los detalles de la prescripción también son atributos</a:t>
            </a:r>
          </a:p>
        </p:txBody>
      </p:sp>
    </p:spTree>
    <p:extLst>
      <p:ext uri="{BB962C8B-B14F-4D97-AF65-F5344CB8AC3E}">
        <p14:creationId xmlns:p14="http://schemas.microsoft.com/office/powerpoint/2010/main" val="9707977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Clave</a:t>
            </a:r>
            <a:endParaRPr lang="es-MX" dirty="0"/>
          </a:p>
        </p:txBody>
      </p:sp>
      <p:sp>
        <p:nvSpPr>
          <p:cNvPr id="4" name="3 Rectángulo redondeado"/>
          <p:cNvSpPr/>
          <p:nvPr/>
        </p:nvSpPr>
        <p:spPr>
          <a:xfrm>
            <a:off x="1115616" y="1916832"/>
            <a:ext cx="6984776" cy="302433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s-MX" sz="2400" b="1" dirty="0" smtClean="0">
                <a:latin typeface="+mj-lt"/>
              </a:rPr>
              <a:t>Claves: </a:t>
            </a:r>
            <a:r>
              <a:rPr lang="es-MX" sz="2400" dirty="0">
                <a:latin typeface="+mj-lt"/>
              </a:rPr>
              <a:t>Una clave es uno de los datos en un registro que se usa para identificar al registro.</a:t>
            </a:r>
          </a:p>
          <a:p>
            <a:pPr algn="just">
              <a:lnSpc>
                <a:spcPct val="150000"/>
              </a:lnSpc>
            </a:pPr>
            <a:r>
              <a:rPr lang="es-MX" sz="2400" dirty="0">
                <a:latin typeface="+mj-lt"/>
              </a:rPr>
              <a:t>Cuando una clave identifica de forma única un registro, se llama </a:t>
            </a:r>
            <a:r>
              <a:rPr lang="es-MX" sz="2400" b="1" u="sng" dirty="0">
                <a:latin typeface="+mj-lt"/>
              </a:rPr>
              <a:t>clave primaria.</a:t>
            </a:r>
          </a:p>
        </p:txBody>
      </p:sp>
    </p:spTree>
    <p:extLst>
      <p:ext uri="{BB962C8B-B14F-4D97-AF65-F5344CB8AC3E}">
        <p14:creationId xmlns:p14="http://schemas.microsoft.com/office/powerpoint/2010/main" val="36262274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REGISTROS</a:t>
            </a:r>
            <a:endParaRPr lang="es-MX" dirty="0"/>
          </a:p>
        </p:txBody>
      </p:sp>
      <p:sp>
        <p:nvSpPr>
          <p:cNvPr id="4" name="3 Rectángulo redondeado"/>
          <p:cNvSpPr/>
          <p:nvPr/>
        </p:nvSpPr>
        <p:spPr>
          <a:xfrm>
            <a:off x="827584" y="1916832"/>
            <a:ext cx="7488832" cy="3672408"/>
          </a:xfrm>
          <a:prstGeom prst="roundRect">
            <a:avLst/>
          </a:prstGeom>
          <a:solidFill>
            <a:srgbClr val="3978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s-MX" sz="2000" b="1" dirty="0" smtClean="0">
                <a:latin typeface="+mj-lt"/>
              </a:rPr>
              <a:t>Registros:  </a:t>
            </a:r>
            <a:r>
              <a:rPr lang="es-MX" sz="2000" dirty="0">
                <a:latin typeface="+mj-lt"/>
              </a:rPr>
              <a:t>Un registro es una colección de datos que tiene algo en común con la </a:t>
            </a:r>
            <a:r>
              <a:rPr lang="es-MX" sz="2000" dirty="0" smtClean="0">
                <a:latin typeface="+mj-lt"/>
              </a:rPr>
              <a:t>entidad descrita</a:t>
            </a:r>
            <a:r>
              <a:rPr lang="es-MX" sz="2000" dirty="0">
                <a:latin typeface="+mj-lt"/>
              </a:rPr>
              <a:t>. </a:t>
            </a:r>
            <a:endParaRPr lang="es-MX" sz="2000" dirty="0" smtClean="0">
              <a:latin typeface="+mj-lt"/>
            </a:endParaRPr>
          </a:p>
          <a:p>
            <a:pPr algn="just">
              <a:lnSpc>
                <a:spcPct val="150000"/>
              </a:lnSpc>
            </a:pPr>
            <a:r>
              <a:rPr lang="es-MX" sz="2000" dirty="0" smtClean="0">
                <a:latin typeface="+mj-lt"/>
              </a:rPr>
              <a:t>El </a:t>
            </a:r>
            <a:r>
              <a:rPr lang="es-MX" sz="2000" dirty="0">
                <a:latin typeface="+mj-lt"/>
              </a:rPr>
              <a:t>registro mostrado es para un pedido hecho con una compañía de ventas por correo. </a:t>
            </a:r>
            <a:endParaRPr lang="es-MX" sz="2000" dirty="0" smtClean="0">
              <a:latin typeface="+mj-lt"/>
            </a:endParaRPr>
          </a:p>
          <a:p>
            <a:pPr algn="just">
              <a:lnSpc>
                <a:spcPct val="150000"/>
              </a:lnSpc>
            </a:pPr>
            <a:r>
              <a:rPr lang="es-MX" sz="2000" dirty="0" smtClean="0">
                <a:latin typeface="+mj-lt"/>
              </a:rPr>
              <a:t>El #-</a:t>
            </a:r>
            <a:r>
              <a:rPr lang="es-MX" sz="2000" dirty="0">
                <a:latin typeface="+mj-lt"/>
              </a:rPr>
              <a:t>PEDIDÓ. APELLIDÓ. INICIAL, CALLE, CIUDAD, </a:t>
            </a:r>
            <a:r>
              <a:rPr lang="es-MX" sz="2000" dirty="0" smtClean="0">
                <a:latin typeface="+mj-lt"/>
              </a:rPr>
              <a:t> ESTADO </a:t>
            </a:r>
            <a:r>
              <a:rPr lang="es-MX" sz="2000" dirty="0">
                <a:latin typeface="+mj-lt"/>
              </a:rPr>
              <a:t>y TARJETA DE </a:t>
            </a:r>
            <a:r>
              <a:rPr lang="es-MX" sz="2000" dirty="0" smtClean="0">
                <a:latin typeface="+mj-lt"/>
              </a:rPr>
              <a:t>CRÉDITO son </a:t>
            </a:r>
            <a:r>
              <a:rPr lang="es-MX" sz="2000" dirty="0">
                <a:latin typeface="+mj-lt"/>
              </a:rPr>
              <a:t>atributos. La mayoría de los registros son de longitud fija, de modo que no es </a:t>
            </a:r>
            <a:r>
              <a:rPr lang="es-MX" sz="2000" dirty="0" smtClean="0">
                <a:latin typeface="+mj-lt"/>
              </a:rPr>
              <a:t>necesario determinar </a:t>
            </a:r>
            <a:r>
              <a:rPr lang="es-MX" sz="2000" dirty="0">
                <a:latin typeface="+mj-lt"/>
              </a:rPr>
              <a:t>la longitud todo el tiempo.</a:t>
            </a:r>
          </a:p>
        </p:txBody>
      </p:sp>
    </p:spTree>
    <p:extLst>
      <p:ext uri="{BB962C8B-B14F-4D97-AF65-F5344CB8AC3E}">
        <p14:creationId xmlns:p14="http://schemas.microsoft.com/office/powerpoint/2010/main" val="233463832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Ejemplo de Registros</a:t>
            </a:r>
            <a:endParaRPr lang="es-MX"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690" y="1268760"/>
            <a:ext cx="6552728" cy="5110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1175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Ejemplos de modelos Entidad Relación</a:t>
            </a:r>
            <a:endParaRPr lang="es-MX"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39" b="6003"/>
          <a:stretch/>
        </p:blipFill>
        <p:spPr bwMode="auto">
          <a:xfrm>
            <a:off x="323528" y="1412776"/>
            <a:ext cx="4320479" cy="2729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0435"/>
          <a:stretch/>
        </p:blipFill>
        <p:spPr bwMode="auto">
          <a:xfrm>
            <a:off x="4761803" y="1428622"/>
            <a:ext cx="4170040" cy="2277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558" y="3847402"/>
            <a:ext cx="4314529" cy="2461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redondeado"/>
          <p:cNvSpPr/>
          <p:nvPr/>
        </p:nvSpPr>
        <p:spPr>
          <a:xfrm>
            <a:off x="528789" y="4653136"/>
            <a:ext cx="3539155" cy="136815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dirty="0" smtClean="0">
                <a:latin typeface="+mj-lt"/>
              </a:rPr>
              <a:t>Relaciones: </a:t>
            </a:r>
            <a:r>
              <a:rPr lang="es-MX" dirty="0">
                <a:latin typeface="+mj-lt"/>
              </a:rPr>
              <a:t>Éstas son asociaciones entre las </a:t>
            </a:r>
            <a:r>
              <a:rPr lang="es-MX" dirty="0" smtClean="0">
                <a:latin typeface="+mj-lt"/>
              </a:rPr>
              <a:t>entidades (a </a:t>
            </a:r>
            <a:r>
              <a:rPr lang="es-MX" dirty="0">
                <a:latin typeface="+mj-lt"/>
              </a:rPr>
              <a:t>veces se conocen como </a:t>
            </a:r>
            <a:r>
              <a:rPr lang="es-MX" dirty="0" smtClean="0">
                <a:latin typeface="+mj-lt"/>
              </a:rPr>
              <a:t>asociaciones de </a:t>
            </a:r>
            <a:r>
              <a:rPr lang="es-MX" dirty="0">
                <a:latin typeface="+mj-lt"/>
              </a:rPr>
              <a:t>datos).</a:t>
            </a:r>
          </a:p>
        </p:txBody>
      </p:sp>
    </p:spTree>
    <p:extLst>
      <p:ext uri="{BB962C8B-B14F-4D97-AF65-F5344CB8AC3E}">
        <p14:creationId xmlns:p14="http://schemas.microsoft.com/office/powerpoint/2010/main" val="127954872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Símbolos del modelo Entidad relación</a:t>
            </a:r>
            <a:endParaRPr lang="es-MX"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030883"/>
            <a:ext cx="5616624" cy="5488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514699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Ejemplo de Entidad Relación</a:t>
            </a:r>
            <a:endParaRPr lang="es-MX"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388456"/>
            <a:ext cx="7200800" cy="5021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69480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332656"/>
            <a:ext cx="8534400" cy="758952"/>
          </a:xfrm>
        </p:spPr>
        <p:txBody>
          <a:bodyPr>
            <a:normAutofit/>
          </a:bodyPr>
          <a:lstStyle/>
          <a:p>
            <a:r>
              <a:rPr lang="es-MX" sz="2800" dirty="0"/>
              <a:t>ENTREGA DE LA CANTIDAD ADECUADA DE SALIDA</a:t>
            </a:r>
          </a:p>
        </p:txBody>
      </p:sp>
      <p:sp>
        <p:nvSpPr>
          <p:cNvPr id="3" name="2 Marcador de contenido"/>
          <p:cNvSpPr>
            <a:spLocks noGrp="1"/>
          </p:cNvSpPr>
          <p:nvPr>
            <p:ph sz="quarter" idx="1"/>
          </p:nvPr>
        </p:nvSpPr>
        <p:spPr/>
        <p:txBody>
          <a:bodyPr/>
          <a:lstStyle/>
          <a:p>
            <a:pPr algn="just"/>
            <a:r>
              <a:rPr lang="es-MX" dirty="0"/>
              <a:t>No se le da un buen </a:t>
            </a:r>
            <a:r>
              <a:rPr lang="es-MX" dirty="0" smtClean="0"/>
              <a:t>servicio a </a:t>
            </a:r>
            <a:r>
              <a:rPr lang="es-MX" dirty="0"/>
              <a:t>nadie si se ofrece </a:t>
            </a:r>
            <a:r>
              <a:rPr lang="es-MX" dirty="0" smtClean="0"/>
              <a:t>información excesiva.</a:t>
            </a:r>
          </a:p>
          <a:p>
            <a:pPr algn="just"/>
            <a:r>
              <a:rPr lang="es-MX" dirty="0" smtClean="0"/>
              <a:t>No se necesitarán grandes </a:t>
            </a:r>
            <a:r>
              <a:rPr lang="es-MX" dirty="0"/>
              <a:t>cantidades de salida, especialmente si hay una manera fácil de acceder a más </a:t>
            </a:r>
            <a:r>
              <a:rPr lang="es-MX" dirty="0" smtClean="0"/>
              <a:t>información a </a:t>
            </a:r>
            <a:r>
              <a:rPr lang="es-MX" dirty="0"/>
              <a:t>través de algún hipervínculo o una </a:t>
            </a:r>
            <a:r>
              <a:rPr lang="es-MX" dirty="0" smtClean="0"/>
              <a:t>característica </a:t>
            </a:r>
            <a:r>
              <a:rPr lang="es-MX" dirty="0"/>
              <a:t>de extracción de </a:t>
            </a:r>
            <a:r>
              <a:rPr lang="es-MX" dirty="0" smtClean="0"/>
              <a:t>información.</a:t>
            </a:r>
            <a:endParaRPr lang="es-MX" dirty="0"/>
          </a:p>
        </p:txBody>
      </p:sp>
      <p:pic>
        <p:nvPicPr>
          <p:cNvPr id="2050" name="Picture 2" descr="https://encrypted-tbn0.gstatic.com/images?q=tbn:ANd9GcRp0geHsoghVL9Ixn5vYHJoghV1pUPO-O7jJA3fUA0dtmq1sqi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4437112"/>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encrypted-tbn3.gstatic.com/images?q=tbn:ANd9GcQ5l-rJpUhvOpFXijv-bUYoE1p5biaiPDaO6NZjXxGg_UPGDKs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437112"/>
            <a:ext cx="19812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38860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b="1" dirty="0"/>
              <a:t/>
            </a:r>
            <a:br>
              <a:rPr lang="es-MX" b="1" dirty="0"/>
            </a:br>
            <a:r>
              <a:rPr lang="es-MX" dirty="0"/>
              <a:t>ORGANIZACIÓN DE ARCHIVOS</a:t>
            </a:r>
          </a:p>
        </p:txBody>
      </p:sp>
      <p:sp>
        <p:nvSpPr>
          <p:cNvPr id="3" name="2 Rectángulo redondeado"/>
          <p:cNvSpPr/>
          <p:nvPr/>
        </p:nvSpPr>
        <p:spPr>
          <a:xfrm>
            <a:off x="1043608" y="2420888"/>
            <a:ext cx="7488832" cy="280831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2000" dirty="0">
                <a:latin typeface="+mj-lt"/>
              </a:rPr>
              <a:t>Un archivo contiene grupos de registros que proporcionan información para la operación</a:t>
            </a:r>
            <a:r>
              <a:rPr lang="es-MX" sz="2000" dirty="0" smtClean="0">
                <a:latin typeface="+mj-lt"/>
              </a:rPr>
              <a:t>, diseño</a:t>
            </a:r>
            <a:r>
              <a:rPr lang="es-MX" sz="2000" dirty="0">
                <a:latin typeface="+mj-lt"/>
              </a:rPr>
              <a:t>, administración y toma de decisiones en una organización. </a:t>
            </a:r>
            <a:endParaRPr lang="es-MX" sz="2000" dirty="0" smtClean="0">
              <a:latin typeface="+mj-lt"/>
            </a:endParaRPr>
          </a:p>
          <a:p>
            <a:pPr algn="just"/>
            <a:endParaRPr lang="es-MX" sz="2000" dirty="0">
              <a:latin typeface="+mj-lt"/>
            </a:endParaRPr>
          </a:p>
          <a:p>
            <a:pPr algn="just"/>
            <a:r>
              <a:rPr lang="es-MX" sz="2000" dirty="0" smtClean="0">
                <a:latin typeface="+mj-lt"/>
              </a:rPr>
              <a:t>Los </a:t>
            </a:r>
            <a:r>
              <a:rPr lang="es-MX" sz="2000" dirty="0">
                <a:latin typeface="+mj-lt"/>
              </a:rPr>
              <a:t>tipos de archivos </a:t>
            </a:r>
            <a:r>
              <a:rPr lang="es-MX" sz="2000" dirty="0" smtClean="0">
                <a:latin typeface="+mj-lt"/>
              </a:rPr>
              <a:t>usados se </a:t>
            </a:r>
            <a:r>
              <a:rPr lang="es-MX" sz="2000" dirty="0">
                <a:latin typeface="+mj-lt"/>
              </a:rPr>
              <a:t>describen primero, seguidos de una descripción de las muchas formas en que se </a:t>
            </a:r>
            <a:r>
              <a:rPr lang="es-MX" sz="2000" dirty="0" smtClean="0">
                <a:latin typeface="+mj-lt"/>
              </a:rPr>
              <a:t>pueden organizar </a:t>
            </a:r>
            <a:r>
              <a:rPr lang="es-MX" sz="2000" dirty="0">
                <a:latin typeface="+mj-lt"/>
              </a:rPr>
              <a:t>los archivos convencionales.</a:t>
            </a:r>
          </a:p>
        </p:txBody>
      </p:sp>
    </p:spTree>
    <p:extLst>
      <p:ext uri="{BB962C8B-B14F-4D97-AF65-F5344CB8AC3E}">
        <p14:creationId xmlns:p14="http://schemas.microsoft.com/office/powerpoint/2010/main" val="204144932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Tipos de Archivo</a:t>
            </a:r>
            <a:endParaRPr lang="es-MX" dirty="0"/>
          </a:p>
        </p:txBody>
      </p:sp>
      <p:sp>
        <p:nvSpPr>
          <p:cNvPr id="4" name="3 Rectángulo redondeado"/>
          <p:cNvSpPr/>
          <p:nvPr/>
        </p:nvSpPr>
        <p:spPr>
          <a:xfrm>
            <a:off x="1259632" y="1988840"/>
            <a:ext cx="7019203" cy="3816424"/>
          </a:xfrm>
          <a:prstGeom prst="roundRect">
            <a:avLst/>
          </a:prstGeom>
          <a:solidFill>
            <a:srgbClr val="24D4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dirty="0" smtClean="0">
                <a:latin typeface="+mj-lt"/>
              </a:rPr>
              <a:t>Los </a:t>
            </a:r>
            <a:r>
              <a:rPr lang="es-MX" dirty="0">
                <a:latin typeface="+mj-lt"/>
              </a:rPr>
              <a:t>archivos se pueden usar para almacenar datos por un periodo </a:t>
            </a:r>
            <a:r>
              <a:rPr lang="es-MX" dirty="0" smtClean="0">
                <a:latin typeface="+mj-lt"/>
              </a:rPr>
              <a:t>indefinido, o </a:t>
            </a:r>
            <a:r>
              <a:rPr lang="es-MX" dirty="0">
                <a:latin typeface="+mj-lt"/>
              </a:rPr>
              <a:t>se pueden usar para almacenar datos temporalmente para un propósito específico. </a:t>
            </a:r>
            <a:endParaRPr lang="es-MX" dirty="0" smtClean="0">
              <a:latin typeface="+mj-lt"/>
            </a:endParaRPr>
          </a:p>
          <a:p>
            <a:pPr algn="just"/>
            <a:endParaRPr lang="es-MX" dirty="0" smtClean="0">
              <a:latin typeface="+mj-lt"/>
            </a:endParaRPr>
          </a:p>
          <a:p>
            <a:pPr algn="just"/>
            <a:r>
              <a:rPr lang="es-MX" b="1" dirty="0" smtClean="0">
                <a:latin typeface="+mj-lt"/>
              </a:rPr>
              <a:t>Los archivos </a:t>
            </a:r>
            <a:r>
              <a:rPr lang="es-MX" b="1" dirty="0">
                <a:latin typeface="+mj-lt"/>
              </a:rPr>
              <a:t>maestros</a:t>
            </a:r>
            <a:r>
              <a:rPr lang="es-MX" dirty="0">
                <a:latin typeface="+mj-lt"/>
              </a:rPr>
              <a:t> y de tabla se usan para almacenar datos por un periodo largo. </a:t>
            </a:r>
            <a:endParaRPr lang="es-MX" dirty="0" smtClean="0">
              <a:latin typeface="+mj-lt"/>
            </a:endParaRPr>
          </a:p>
          <a:p>
            <a:pPr algn="just"/>
            <a:endParaRPr lang="es-MX" dirty="0">
              <a:latin typeface="+mj-lt"/>
            </a:endParaRPr>
          </a:p>
          <a:p>
            <a:pPr algn="just"/>
            <a:r>
              <a:rPr lang="es-MX" b="1" dirty="0" smtClean="0">
                <a:latin typeface="+mj-lt"/>
              </a:rPr>
              <a:t>Los archivos temporales</a:t>
            </a:r>
            <a:r>
              <a:rPr lang="es-MX" dirty="0" smtClean="0">
                <a:latin typeface="+mj-lt"/>
              </a:rPr>
              <a:t> </a:t>
            </a:r>
            <a:r>
              <a:rPr lang="es-MX" dirty="0">
                <a:latin typeface="+mj-lt"/>
              </a:rPr>
              <a:t>normalmente se llaman archivos de transacción, archivos de trabajo o archivos de</a:t>
            </a:r>
          </a:p>
          <a:p>
            <a:pPr algn="just"/>
            <a:r>
              <a:rPr lang="es-MX" dirty="0">
                <a:latin typeface="+mj-lt"/>
              </a:rPr>
              <a:t>reporte.</a:t>
            </a:r>
          </a:p>
        </p:txBody>
      </p:sp>
    </p:spTree>
    <p:extLst>
      <p:ext uri="{BB962C8B-B14F-4D97-AF65-F5344CB8AC3E}">
        <p14:creationId xmlns:p14="http://schemas.microsoft.com/office/powerpoint/2010/main" val="3653302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Tipos de Archivos</a:t>
            </a:r>
            <a:endParaRPr lang="es-MX" dirty="0"/>
          </a:p>
        </p:txBody>
      </p:sp>
      <p:sp>
        <p:nvSpPr>
          <p:cNvPr id="4" name="3 Rectángulo redondeado"/>
          <p:cNvSpPr/>
          <p:nvPr/>
        </p:nvSpPr>
        <p:spPr>
          <a:xfrm>
            <a:off x="4860032" y="1372993"/>
            <a:ext cx="4059088" cy="2220563"/>
          </a:xfrm>
          <a:prstGeom prst="roundRect">
            <a:avLst/>
          </a:prstGeom>
          <a:solidFill>
            <a:srgbClr val="A162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b="1" u="sng" dirty="0"/>
              <a:t>Archivos de tabla. </a:t>
            </a:r>
            <a:endParaRPr lang="es-MX" b="1" u="sng" dirty="0" smtClean="0"/>
          </a:p>
          <a:p>
            <a:r>
              <a:rPr lang="es-MX" dirty="0" smtClean="0"/>
              <a:t>Un </a:t>
            </a:r>
            <a:r>
              <a:rPr lang="es-MX" dirty="0"/>
              <a:t>archivo de tabla contiene datos usados para calcular más </a:t>
            </a:r>
            <a:r>
              <a:rPr lang="es-MX" dirty="0" smtClean="0"/>
              <a:t>datos o medidas de desempeño. Un ejemplo es una tabla de tasas de correos usada para determinar los </a:t>
            </a:r>
            <a:r>
              <a:rPr lang="es-MX" dirty="0"/>
              <a:t>gastos de envío de un paquete. Otro ejemplo es una tasa de impuestos</a:t>
            </a:r>
          </a:p>
        </p:txBody>
      </p:sp>
      <p:sp>
        <p:nvSpPr>
          <p:cNvPr id="5" name="4 Rectángulo redondeado"/>
          <p:cNvSpPr/>
          <p:nvPr/>
        </p:nvSpPr>
        <p:spPr>
          <a:xfrm>
            <a:off x="251520" y="1467627"/>
            <a:ext cx="3744416" cy="214855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s-MX" b="1" u="sng" dirty="0"/>
              <a:t>Archivos maestros.</a:t>
            </a:r>
            <a:r>
              <a:rPr lang="es-MX" dirty="0"/>
              <a:t> </a:t>
            </a:r>
            <a:endParaRPr lang="es-MX" dirty="0" smtClean="0"/>
          </a:p>
          <a:p>
            <a:pPr algn="just"/>
            <a:r>
              <a:rPr lang="es-MX" dirty="0" smtClean="0"/>
              <a:t>Los </a:t>
            </a:r>
            <a:r>
              <a:rPr lang="es-MX" dirty="0"/>
              <a:t>archivos maestros contienen registros para un grupo de entidades. Con frecuencia los atributos se podrían actualizar, pero los registros en sí son relativamente permanentes.</a:t>
            </a:r>
          </a:p>
        </p:txBody>
      </p:sp>
      <p:sp>
        <p:nvSpPr>
          <p:cNvPr id="6" name="5 Rectángulo redondeado"/>
          <p:cNvSpPr/>
          <p:nvPr/>
        </p:nvSpPr>
        <p:spPr>
          <a:xfrm>
            <a:off x="286722" y="4005064"/>
            <a:ext cx="4141261" cy="223224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u="sng" dirty="0"/>
              <a:t>Archivos de transacción. </a:t>
            </a:r>
            <a:endParaRPr lang="es-MX" b="1" u="sng" dirty="0" smtClean="0"/>
          </a:p>
          <a:p>
            <a:pPr algn="just"/>
            <a:r>
              <a:rPr lang="es-MX" dirty="0" smtClean="0"/>
              <a:t>Un </a:t>
            </a:r>
            <a:r>
              <a:rPr lang="es-MX" dirty="0"/>
              <a:t>archivo de transacción se usa para hacer cambios </a:t>
            </a:r>
            <a:r>
              <a:rPr lang="es-MX" dirty="0" smtClean="0"/>
              <a:t>que actualizan </a:t>
            </a:r>
            <a:r>
              <a:rPr lang="es-MX" dirty="0"/>
              <a:t>el archivo maestro y producen informes.</a:t>
            </a:r>
          </a:p>
        </p:txBody>
      </p:sp>
      <p:sp>
        <p:nvSpPr>
          <p:cNvPr id="7" name="6 Rectángulo redondeado"/>
          <p:cNvSpPr/>
          <p:nvPr/>
        </p:nvSpPr>
        <p:spPr>
          <a:xfrm>
            <a:off x="4898148" y="4146345"/>
            <a:ext cx="4059088" cy="2232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b="1" u="sng" dirty="0"/>
              <a:t>Archivos de trabajo. </a:t>
            </a:r>
            <a:endParaRPr lang="es-MX" b="1" u="sng" dirty="0" smtClean="0"/>
          </a:p>
          <a:p>
            <a:r>
              <a:rPr lang="es-MX" dirty="0" smtClean="0"/>
              <a:t>Algunas </a:t>
            </a:r>
            <a:r>
              <a:rPr lang="es-MX" dirty="0"/>
              <a:t>veces un programa se puede ejecutar con mayor </a:t>
            </a:r>
            <a:r>
              <a:rPr lang="es-MX" dirty="0" smtClean="0"/>
              <a:t>eficacia si </a:t>
            </a:r>
            <a:r>
              <a:rPr lang="es-MX" dirty="0"/>
              <a:t>se usa un archivo de trabajo. Un ejemplo común de un archivo de trabajo es cuando se </a:t>
            </a:r>
            <a:r>
              <a:rPr lang="es-MX" dirty="0" smtClean="0"/>
              <a:t>reordena un </a:t>
            </a:r>
            <a:r>
              <a:rPr lang="es-MX" dirty="0"/>
              <a:t>archivo para acceder a los registros con mayor rapidez para cierto tipo de procesos.</a:t>
            </a:r>
          </a:p>
        </p:txBody>
      </p:sp>
    </p:spTree>
    <p:extLst>
      <p:ext uri="{BB962C8B-B14F-4D97-AF65-F5344CB8AC3E}">
        <p14:creationId xmlns:p14="http://schemas.microsoft.com/office/powerpoint/2010/main" val="227117597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Tipos de archivos</a:t>
            </a:r>
            <a:endParaRPr lang="es-MX" dirty="0"/>
          </a:p>
        </p:txBody>
      </p:sp>
      <p:sp>
        <p:nvSpPr>
          <p:cNvPr id="4" name="3 Rectángulo redondeado"/>
          <p:cNvSpPr/>
          <p:nvPr/>
        </p:nvSpPr>
        <p:spPr>
          <a:xfrm>
            <a:off x="307975" y="1591188"/>
            <a:ext cx="4896544" cy="2197852"/>
          </a:xfrm>
          <a:prstGeom prst="roundRect">
            <a:avLst/>
          </a:prstGeom>
          <a:solidFill>
            <a:srgbClr val="DD75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b="1" u="sng" dirty="0"/>
              <a:t>Archivos de reporte. </a:t>
            </a:r>
            <a:endParaRPr lang="es-MX" b="1" u="sng" dirty="0" smtClean="0"/>
          </a:p>
          <a:p>
            <a:endParaRPr lang="es-MX" b="1" u="sng" dirty="0" smtClean="0"/>
          </a:p>
          <a:p>
            <a:pPr algn="just"/>
            <a:r>
              <a:rPr lang="es-MX" dirty="0" smtClean="0"/>
              <a:t>Cuando </a:t>
            </a:r>
            <a:r>
              <a:rPr lang="es-MX" dirty="0"/>
              <a:t>se necesita imprimir un informe y no hay ninguna </a:t>
            </a:r>
            <a:r>
              <a:rPr lang="es-MX" dirty="0" smtClean="0"/>
              <a:t>impresora disponible por </a:t>
            </a:r>
            <a:r>
              <a:rPr lang="es-MX" dirty="0"/>
              <a:t>ejemplo, cuando la impresora está ocupada imprimiendo otros </a:t>
            </a:r>
            <a:r>
              <a:rPr lang="es-MX" dirty="0" smtClean="0"/>
              <a:t>trabajos</a:t>
            </a:r>
            <a:r>
              <a:rPr lang="es-MX" dirty="0"/>
              <a:t> </a:t>
            </a:r>
            <a:r>
              <a:rPr lang="es-MX" dirty="0" smtClean="0"/>
              <a:t>, se </a:t>
            </a:r>
            <a:r>
              <a:rPr lang="es-MX" dirty="0"/>
              <a:t>usa un archivo de reporte.</a:t>
            </a:r>
          </a:p>
        </p:txBody>
      </p:sp>
      <p:sp>
        <p:nvSpPr>
          <p:cNvPr id="5" name="AutoShape 2" descr="data:image/jpeg;base64,/9j/4AAQSkZJRgABAQAAAQABAAD/2wCEAAkGBxAPEBAPDxAPDQ8ODw8PDw0NDw8PDQ0OFBEWFhUUFBQYHSggGBolHBQUITEhJisrLi4uFx8zODMtNygtLiwBCgoKDg0OGhAQGiwkHyQrLCwsLCwuLCwsLCwsLSwsLCwsLCwuLCwsLCwsLCwsLCwsLCwsLCwsLCwsLCwsLCwsLP/AABEIALoBDwMBEQACEQEDEQH/xAAbAAACAwEBAQAAAAAAAAAAAAAAAQIDBAYFB//EAEAQAAIBAgEGCggFAgcBAAAAAAECAAMRBAUSITFBUQYTIjJhcYGRocEHQlJicpKx0RQjgsLhJDMVU2OistLxQ//EABoBAQACAwEAAAAAAAAAAAAAAAABAgMEBQb/xAA2EQEAAgECAwQHCAICAwAAAAAAAQIDBBESITEFQVFhEyIycYGRoRQjM1Kx0eHwQsEk8RVTYv/aAAwDAQACEQMRAD8A+4wCAQCAQCAQCAQCAQCAQCAQCAQCAQCAQCAQCAQCAQCAQCAQCAQCAQCAQCBlOMBNk5VvWvZew7ZpX1lYnanP9GWMU96JrvvT5W+8x/asnl9f3W9HXzHHv7SfKfvI+1ZfL5T+56OvmXHv7SfIf+0fasvl8p/c9HXwn5/wOPf2l+Q/eR9qy+MfL+U+jr4fX+CNd/aX5f5j7Vl8Y+X8no6+CinjXc6GGb7WaLt1feYY1uW08p5e79F5w1jrCwvvZ/nI+kj0l562n5o4fKCzvef52+8cdvzT85Tw+UfIs4b3+dvvI47eM/OTh93yIkb2+d/vHFPjPzlO392grj3vmb7yN58Z+cmxEjp+ZpG/nPzlO0onN3eJkJ2lEncSvwswjeY6TMfGU7eJrjKiajxg9l9fYw/mZa6rNTv3jz/f/tWcNJ8m7B49KugclxrRud1jeJ0MGppl5Rynwa18U06tc2WMQCBTWxKprOncNcDBWxrNq5I6NffA2ZPe6dRI84GmAQCAQCAQCAQCAQPHypjbk0wbKP7jb/d6pyNZqeO046zy7/Py/dt4cW0cU/Bmp45LhVNySAB0zBTaZisMlo75aC7bjNn7PkjuY/SU8S407j3GVnFeO6U8VfEuPG+VmswtyMVhvkbDJja9+TfkgZz22jYJq5rbzw93eyUjvYnyyF0BdAkRljwTNXrZrbx1WnV+xTt1+jV9P5FZvdPaZE6O3jCfTwWc27uIlZ0uRPpqjjD7J+srOnyR3J9LXxLjug9xlJxXjulbjr4kcQN8pNZhO6JxA3yqVbYkSsylE4kSN07M9fEroN81gbhlNiD0Ss7de8acPwlKiz5tS3rc1u3WPpNrHr715Wjf6MNtPWenJso5dL6VpWX22ewPVydM3MWoyZPZpy8Zn+GG2OtesnXymzaByR0a++bbCxmrJBxsC2njHQHNI067i81dXkvjrFqeLLhrW07S9XJeMNZM4gBgxU21XG0d4k6XPObHxT16Iy04LbQ2TZYxAIBAIBAIBAoxlXMps24eMw6jJ6PFa0L468VohyOIqXp32sSTPPR7G7od7Hk1r4ikPev3AnymxpK75aseWfUl1Jad9oFnQEWgQNtw7pE1iesJ3l41SpcVT7xHYJ5fi4pvbzl09toiHi1DdlHtMo7zaTjrvaIRadodszT1DmIloCLQIl4Cz4ES8CDEHYO4Ss1iesJ3lUyKfVHdMc4cc9awtF7R3q2w6HZbqJlJ0uKe5b0t/FmqZPpttfrDaPESk6HFPimM90aGBpob6XOw1LEDqGqTj0eKk79fei2a0tLVZtMaBqwL6WHqNpAsPabQJq31eOvTn7v3ZIxzKw4YjW47ATNW3aFu6sfP/pljT+MlxY9sd018utyZK8M7fX92WmCKzuuwmJNFSqMLFixuATc/+TFi1V8VeGsx49Fr4q2neU2yo/t9yr9padfm/N9IR6CngrbKb/5jdmaPKY51uX88/Rb0FPBRWym4BId7jVyphvrclYmeOVow0nuh09AnNXO52aM7rtpnp8fFwxxddubmW235LJdAgEAgY8ri9F+ofUTU10b4LfD9WXD7cOOrt+WJwaT6kN+eqnIenEA+yjnwt5zf0Mfex8WDPPqumLTstJEtAiXgRNSB4lVrCoOkzylZje3vdWe55mEGdXojfVTwN/KbOljfJWPNjyT6suxLz0TnIF4EC8CJqQImpAiasBcZAWeTqBPTptAgzb7nrFh3SRW9XpHayyBS9ce0vfeErsPh3qaV5vtEEDsuNM1curpTpznyZKYpt15NyLTo+++87OqcrNqbX9qfh3NqmKI6Kq2MZuialskyzRWIZy53zHvKyJaQETICJkJK8gW4GjxlammwtnN8K6T9JfBj9LnpTz3n3RzUyW4aTLtJ7ByhAIBAIGbKQ/KqfCZrav8ABt7mTF7cOFxLcm083jnls6Nj4O/3ajbqdu9h9p1+z49eZ8mrqJ5PdNWdZqI1KoBsTpHXApbELvPd/MiZiOojx+4MeoSk5scdbR84W4LeDy8W1i2zo2zyltozWrHR1I51iWPJAviafu57dyNOjoo3zV/vc180+pLpWqzvNEmc6M1WYkX0dZG6Yr5qUna0rRWZ6QXF1TqpN23Exzq8Xj9JW9HYfhax9RR1sPvKTrcfmn0Uj8DW3017j5Ss66v5Z+ifQz4n/h1TbVUdQMxzr5/L9f4W9D5/T+T/AMOO2uewH7yk6+/dEf35JjBBHJtPbUc9wlJ12Ty+X8rRggfgKA1lj+qY51mT830haMEeA/DYcerfrYmUnV5J/wApWjDHgkjUE0rTS++wJ8ZitnmeszPxWjHCNfHM2rQJitkmV4pEMhaYplcryoV4CvICvISV5AV5A9jgvRu9Sp7ICL1nSfoO+dPsfHxZb5PCNo+POf8ATV1dtoirpJ6FoiAQCAQKMaL06nwN9DMOojfFf3T+i+P2o975/ijoM8vi6y6Vl3B/QKzdNNf+R+07nZ8crT7mnqO56JffqFyeqbWqzehxTdhx047RDRhK6kXZVJOm5AM4VNTe8b3ndvTiiOjR+LUago6lEnjjwOAHHmPSno4c5lRru536ZpT+LLL0qyZC/vsfZoue9lXznX7Pj734fs1dRPqvZLXIHTOtlvwY7W8I3atY3mITwWLILHVc6hqAE8nhzWtM2nvl1LVjaIajjTM/pJV4IROLaRxynhhA4ht8jjk2RNZt8cUp2RNQ743CzpAV4ESZAiWld0lnRuFeQFeAryAryEleQFeQETKzI63g/QzKCX1veof1avC09L2Vi4NNWZ6zz+fT6bOdqLcWSfLk9KdFgEAgEAgV1xdGG9W+kx5Y3paPKVq9YfO8Zt655bF7UunZfkXRRY+1WbwRfvO9oI9SZ82jn9ppdtDdXmJh7Yttp9vGVtLHrraOoTjY+VYbsp3l0C8DycpHlHqmKPxPgnuU5CHKrtuRF72v+2drs6OdpaeonlD0Q2nsY+Bm1r7cOmvPkxYI3yQMLqnlcHsOpbqvvNhUXhAvALyQQFARaRMipnlZslUakx8STDS0SJZ0shHOkAzpAV5CReQC8qk6dMuy0xrdgveZHBOS0Y4/ynZEzwxM+DvUUAADQAAAOie2iIiNoceZ3SkggEAgEBMNB6pFucSmHzfH+t1zymOPWl05acnaKCe81Rv92b+2eh0cbYo+LQze0sJ5J6So+s53bdvVpXzZ9JHOZaEOic2vRtHeWBeEPMyprPwykfifBPcryKLU6p31EHyqx/dO72dHq2lo6iecNIbndCn6gecr2vbh0s+cwaWN8i6hqE8/i9mHQlZeZEC8kF4DvJQRMbiLPImUqXqzHa6dlJa8xbzKTAl4qhK8vEIGdJCzoBnSAXlUi8gF5VL1eDVDPr52ykpP6joHn3Te7Kx8ep4u6sb/ABnlH+2vqbbU28XXT1LnCAQCAQCAQPm+VRZnHvGeWrG15dOejTQ0UaI/0gfmZm856LTRtir7nPye1Jjmjpc+AE4nbNt8tK+Tb0kerMtImnDYF5ILwPOyr+2RHtwjuRyYLUPiq1D3BR5Geg0EbYt/No5/aWA6G/SO+58ppduW2w1r4yyaOPWmWhNU49ejdlK8tugXjcGdJ3ES8biLVJWbJUs8xzYRAlYrulICZIhAvLoRLQFnQC8gF5CTvKh3lQXkSl1XBTD5tJqh11XPyroHjed/sXFw4Zyfmn6Ryj/bQ1dt77eD252WqIBAIBAIBA+dZeFqlXodp5mY2y297pR7MNFUZoVfZp0x3IJ6LHG1Yjyhz7TvMorqTtP+4/aeb7UtvqtvCIb+mjbGvvMDKLwEWjcYsqagfdP1k19qESWFFqFIbxUbvqN9hPR6ONsMOfl9uUl5vW/0H8zkdu29bHX3tnRxymWgGc2G0LyQi0CJaRuIFpWZECZCQBJiEHeX2CJkoRLSREmEFeQk7yBgyplrD4UfnVArEXFMcqoR0KNnTM+HS5c3sRy8e5S+StOsuWxnpFQHNo0GbcXJ09ii3jOlTsf89vl/LXnV+EM44fYrWcKlvhceOdMv/h8P5rfT9lPtdvCG3C+kOmdFag9L3lNwO8ec1cvYttvu7/OP2ZK6uP8AKH1/gpwgwWLoouFrpUKIt6ZObVFhpJQ6de3VOzp8UYsVccd0RDUvbitMvemZUQCAQFAIBA+fcJE/Oqje5HfPOZK/f2jzdCs+pC7HHlv0MR3aJ6Jz0BrXoVfEX855LWW4tXd1MMbY4WXlN1iLRuIlpG6WXKPMB+L6zJTuVlM6KdIbqNPxXO/dPUaeNsVfdDm5Pakl5q9JY+XlPOds231NY8Ib2kj1N115ps5Fo3ES0iZES0jdJQCWiEETLBEyUIkwIkwI3gO8gc7wn4QNRIw2Hs2JcAs1s4YemfWI2sdgnQ0Oi9NPHf2Y+rBmzcHKOrPkvgXn/m4xnLPymTO/NcnbUfZ8I1b51MmpiscOOOX96NeuLfnZ02BybQoC1KjTpj3UF+06zNK2W9uss8ViOkPRAB0EAjcQDIiZTsobgzhcW6o9JRnHS9MBHA29HhNrBlyTeK7sWSleGZ2cjwo9G+JwB/FZPquVpnOzqdxUp22so2e8s6bUdH6OvSYcQ4wWUbUsSLBKxsFq7BnbLnYw0HUbHWH1GA4BAUBQCBxOXad8YF9qtS7iwnCtX/lTHnDdifuvgy4lrljvJM7jSTbnHosO4Txl7cWa9vOXWrG1YMtJ3SgWldwrwlRlD+3830EzY1JX40WOb7KonyqB5T1lY2rEOXPVWPU+G/eSfOeS7Stxay3k6enjbHCRaa+7KiWldxG8By0QC8ugryREmShEmBEmBG8AvG4z4/FijSeq2pFLde6WxUnJeKx3otO0bue9HOTjiHq4+tymZ8/T/mMLqP0oR2sDsnpM22OkY6tDH61ptLvXWaMthQ6ykwkIYHu8HaV2Z9wCjrOk/Txm9oq7zNmDPPKIe+FnQaz5L6VeA6qv43CrmZpu6oNFJz6wHsHaJEzsOm9FHCw4/DGjWP8AU4UBWueVUp6gx3kaielTtkjuoBAUBQCByWWV/rVO6z/LTJ8pyeH/AJv98G1v9y8t9JA3kDxnTtO1ZlrRzlItpJ3kzxFJ6y65Ey24UmAS8QhHELnKq76gXvsJsYI3tEeal55SllFru599vqZ6tzEG0EDcqjuUTxGpvxanJPnLrY42pEeREzFuuUtEIEvEAvLIImSIkwIkyUIkwETAV4BeQOb4e1iuDcD1rg9Vv5m/2bG+eGHUT6jo+AFIDAUyPWetf9NQoPBBOtqPxJa+L2XuVFmtLKzuJSVkUlR1uRaObSXe3KPbq8LTraanDjjz5tPLO9npgTYY1eKw61Uam4zkqKVYbwRYwPheQM7JWXRSvZGqmg+4oxsD3G/6RK18Ey+8SyBAheAQFeBzWWl/qid1Bz3qV85z4r/y593+mff7n4vFHPXoN+7T5TPq7cOC8+UqY43vHvRBni6OrJzLEIEvCCvJFuGXOamN1ame438puaKN8tY82LLyrLNiTc9Z+s9Pvtzc5KqeU3WfrPATbivafN2YjaEZeIBeXhBXlgiZKESZIiTAiTJQV4CvAV4BeQPC4Z0OMw9ukr8ykDxtNzQX4c0bsWeN6PT9F+PFXA5nrUqjXG2z8u/zFx2Tt6mu192rin1XVvNaWVmqCUlZChTLOqj1mAkVrxWiviTO0bu0oMBYDUNA6p3IaDWIDgfDPSdycsrmc61BtHtFX+wkd6X3EmSgrwI3gK8BXgeDlwfmM3+go76n8TViv/Imf/mP1ll3+7+Ln1PK6lY+FvOYe07cOlv8P1W08b5IRE8njjk6UmTM0IImShG8DVk/nfCGbupvOh2bG+eGHPPqSytz1+IfWd/PbhxWnyn9GjSN7RCIM8Hjh2JF5nhUiZIiTJESZKESZIRMkRvCCvAV4BnSNws6Rulnx9EVab0/aGg7mGkHvtJpk4bRZExvGzj+DOUzk3GlanJoYnODbkOddu1WufhYz101nJiie/ZzK24bS+scYCLg3B0gg3BG8TRbMKXaRFZnpBvEN2SKFjxjbiFXbp2zb0+nmtuKzDlyRMbQ9mnXtNxgbqNe8kaM4a4HwjD1f8Wy+aicqitZSG1g0aYtftVWP6hIgfcM6SHnQCArwFeB42XhovvCDuLmY4r95M+UfrK2/q7f3uc0p0v8IHew+05fbNttPt4zDY0seuLzztejeImXESZKESZI04Gqq8YWNvyzbrJA+hM3+zslMeXivO0bSw56zau0MVPFo1UBTc2c6jbQpm9rNdhvp7xS287eEsGLDaLxMwmDPL4+joSCZkESZKESZIiTJQiTJES0biJaNwi0jiES8jiEDUleINM5uarN1AzYx6TUZfZpP6R9VLZaV6yx5YygmEW9ZgrbKQN6h6xsm7TsfLPt2iPKOf8ADFOpr3Q4HKVWrjmaoEZQT+UlNS1R6oGjMXa1hp6Lk6J39NgjBjikTM7NLJfjnd0HArhl+GIwmPBzBoRxduLHRbnJ0DSNm4ZZxUmd9kcdttt31nBvSqIKlJkqI3NemQyntEvEbKtAEB50gaMPXgcN6SOHNkbJ+CbPrVQUxFZDcUkOg01I9Y6idgvt1B6no04LfgaJq1RbEVwLgjlU012O4nRo2WHTJHbBoEgYEoCJgK8DmuGY5KH4vKcXteZiKzDb03e5nJS2FU7yg/5H7Th5rfdx723Xq23mOFkSZYRJk7oRLSdwKbhx7n7hLVnr7kPPyaPzXO6mx72Uecwzb7qUx7T0LzDXovJEy4gWk7oQLSdxEvG6EC8jiEC8jiEQxOoE9QvMuPDly+xWZVtetesr6eBqt6uaN7aJv4ux89/b2r9Z+jDbU0jpza6WR/bc9Si06OLsbDX25mfpH9+LBbVWnpGzUmT6NMFiAAouWc6AN5J1ToY9NhxezWI/viw2yWt1lx3Cnh6lG9HB2Z9XG20D4R5n+Zfim/s9PH9kbRHVyWSslYjHVgXDVqr8vMJICqTz6jHmL0nSbaATL1rFeiJnd9Z4OcHaeDUHRUrlc1q2bmhRrzKa+onibaSZZDzeFnAOhjrvTIoV9d7flO28gaVPSO0GBwD4LLGR2LKtcJe3G0b1aTDe1gR8w7IHp4H0vV1FqqUKttBJDU37SDbwgaqvpf0cmhQB3tVdx3C0CinlbLeV+RQp1UotoZ0Q4TDWO+q3KbqBPVA7vgdwEo4G1WqRiMSLENa1GkfcU6Sek9wgdqGgTBgSBgWwFAiYHP8AC8flKdxb6Tj9rx6lZ9/+m1pZ5y5jJwtTJ31G7gq/zPO5Z5Vhu1aCZG6UC0bitnjcQZ44kJYZ7lhrujffymbFS0+ttO3j3KzMb7M+ThY1T8C95J/aJr5OWPbzXr1ai0xRKytnk8QrapJ3FZqdvVpl6UvedqxM+5WZiOqynhqr6kPWdAnQxdk6m/WNvew21FI82qlkhzzmA6F0zoYuw6R+JaZ93Jgtq57obKWSaY1gsfePlOli0Gnx+zSPjz/VgtmvbrLZToBdQA6hNtjWBIHn5ayzQwaZ1ZgDa60xz27Ng6TKXvFfemK7vknCbhpXxzcVSutO9giXsT+4ysUm3O/yW326LuCPBOriXuNStariXGdSoka1Uf8A0qdHNXbuOVR9dyRkmjhKfF0Vtc5zuxzqlV9rO20+AFgLAWgboEhAkDAz4jJeGqm9XD0Kp31KNNj3kQHhckYWmb08NhqZ3pQpKe8CB6QMCamBYDAsBgTEC+AoETA8fhJQL0dAvmm+jdac7tOk2xRPm2NPO1nKUlzUUdZ72PlaeVzzHFER4N+vRW1Tt6tMjHS+SdqRM+7mTMR1SShUfmoes6BOhi7K1N+sbe+f9Qw21FI82mlklzzmt0KLzo4uxaR+JaZ93L92C2qnuhrpZJpjWM4+8Z0MWh0+P2aR8ef6sNst7dZavwosVACggjQNUy6jH6TFNIRS3DaJeA1His5TrLknTfULDznjNRW0zFIrO8burWY233QFN25qseywmXD2Xqsn+O3v5fyx21GOvevp5KqtrIQd5nTxdhf+y/y/n9mC2r/LDXRyKg5xL9ZsJ0cXZmmx/wCO/v5/x9GC2oyT3ttLBKvNUDqE361isbRGzFM79V4pSUGKcB5kAK20nQBpJOgAQOI4W8PqOGDJhyHfVxutFPuD1j06uuYZyTadqfNfh25y+T4zHYjH1GZ2ax5TF2sAo9Z2OoS9McV59/iibbu44FcBzWAq1M+lhiOdYpiMUNybaVL3uc2yw0y6r6nhsOlJFp0kWnTQBUpoAqoo2AQLIDgMQGIExAmsCxYFiwLFgWLAmIGq0BEQIkQM2IpZwIOoyLVi0bT0TEzHOHj1Mg0yb3Y9BOiadeztNWd+CP1/VknPknvTTJirqUDsm5FYrG0RsxzO/VZ+GtskoHEwDioDFGBYuTVJuVW+8gXgWPgQNQgUnDwFxMBcVAOLgIpAwZXypRwiZ9Zwo9VRpdzuVdv0lL3rSN5TFZno+QcM/SDUxBNKlyE2UlOvpqNt6tUxcNsnO3KPBfeK9OrjMPhnrsHqMbFgoYAsWc6kpINLMdwmeIiI2hj3fWeB3AZaYWrjEAsQ1LBEhlVtj4g+u/u80dJkjvs6AxAkBAYWBIJAkKcCYSBMJAmqQLFSBYEgTCQLAsDSYETAiYECIEM2AZkB8WDAiaAgL8OIElpAQLAICIgUskCBSBEpAgUgVOLQPlHpZwL2q1lLE1EplHuSKfF3D07bAQb/APkrwVmd9uad5fNMk5NNVlUKaruTmUUYZ9SxsWdvUQHaeyWQ+u8EuDqYXNqvm1sVawqBbUsOp9Sip1De2s+EDrqYYwNNOiYGhMPAtWhAsFGBIUoEhSgSFKBIU4EgkCYWAwsCVoEhAsMBQFAiRAVoDtAUBiAWgEBXgBgQtAWbARWBEpAoq0LwPJyjwfWuCr6VbWDA8zI3ALCYPO4hMzPN2JJYntOzoge9SyYq7IGlcMBsgWClAmKcBhIDzYDzYDzYDtAdoDtAdoDtAdoDtAnAUBQFAUAgBgNYAYETAjAcAgEBQFARgEBQCAQCAQHAcAEBwHAIDgMQGIBAc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26" name="Picture 2" descr="http://1.bp.blogspot.com/-ab2p2zhaXc4/TxzT6l21_nI/AAAAAAAAAC8/Oe8hjJjViJc/s1600/archivo.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2708920"/>
            <a:ext cx="3444549" cy="358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53583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BASES DE DATOS </a:t>
            </a:r>
            <a:r>
              <a:rPr lang="es-MX" b="1" dirty="0" smtClean="0"/>
              <a:t>RELACIONALES</a:t>
            </a:r>
            <a:endParaRPr lang="es-MX" dirty="0"/>
          </a:p>
        </p:txBody>
      </p:sp>
      <p:sp>
        <p:nvSpPr>
          <p:cNvPr id="3" name="2 Marcador de contenido"/>
          <p:cNvSpPr>
            <a:spLocks noGrp="1"/>
          </p:cNvSpPr>
          <p:nvPr>
            <p:ph sz="quarter" idx="1"/>
          </p:nvPr>
        </p:nvSpPr>
        <p:spPr/>
        <p:txBody>
          <a:bodyPr/>
          <a:lstStyle/>
          <a:p>
            <a:pPr algn="just"/>
            <a:r>
              <a:rPr lang="es-MX" dirty="0">
                <a:latin typeface="+mj-lt"/>
              </a:rPr>
              <a:t>Las bases de datos se pueden organizar de varias formas. Aquí consideraremos el </a:t>
            </a:r>
            <a:r>
              <a:rPr lang="es-MX" dirty="0" smtClean="0">
                <a:latin typeface="+mj-lt"/>
              </a:rPr>
              <a:t>enfoque más </a:t>
            </a:r>
            <a:r>
              <a:rPr lang="es-MX" dirty="0">
                <a:latin typeface="+mj-lt"/>
              </a:rPr>
              <a:t>común, la base de datos relacional.</a:t>
            </a:r>
          </a:p>
        </p:txBody>
      </p:sp>
      <p:sp>
        <p:nvSpPr>
          <p:cNvPr id="4" name="3 Rectángulo redondeado"/>
          <p:cNvSpPr/>
          <p:nvPr/>
        </p:nvSpPr>
        <p:spPr>
          <a:xfrm>
            <a:off x="539552" y="3212976"/>
            <a:ext cx="3888432" cy="2160240"/>
          </a:xfrm>
          <a:prstGeom prst="roundRect">
            <a:avLst/>
          </a:prstGeom>
          <a:solidFill>
            <a:srgbClr val="3978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b="1" u="sng" dirty="0"/>
              <a:t>Vistas lógicas y físicas de </a:t>
            </a:r>
            <a:r>
              <a:rPr lang="es-MX" b="1" u="sng" dirty="0" smtClean="0"/>
              <a:t>datos.</a:t>
            </a:r>
          </a:p>
          <a:p>
            <a:r>
              <a:rPr lang="es-MX" b="1" dirty="0" smtClean="0"/>
              <a:t> </a:t>
            </a:r>
          </a:p>
          <a:p>
            <a:pPr algn="just"/>
            <a:r>
              <a:rPr lang="es-MX" dirty="0" smtClean="0"/>
              <a:t>Una </a:t>
            </a:r>
            <a:r>
              <a:rPr lang="es-MX" dirty="0"/>
              <a:t>base de datos, a diferencia de un archivo, es </a:t>
            </a:r>
            <a:r>
              <a:rPr lang="es-MX" dirty="0" smtClean="0"/>
              <a:t>diseñada para </a:t>
            </a:r>
            <a:r>
              <a:rPr lang="es-MX" dirty="0"/>
              <a:t>ser </a:t>
            </a:r>
            <a:r>
              <a:rPr lang="es-MX" dirty="0" smtClean="0"/>
              <a:t>compartida </a:t>
            </a:r>
            <a:r>
              <a:rPr lang="es-MX" dirty="0"/>
              <a:t>por muchos usuarios. Está claro que todos los usuarios ven los </a:t>
            </a:r>
            <a:r>
              <a:rPr lang="es-MX" dirty="0" smtClean="0"/>
              <a:t>datos de </a:t>
            </a:r>
            <a:r>
              <a:rPr lang="es-MX" dirty="0"/>
              <a:t>formas </a:t>
            </a:r>
            <a:r>
              <a:rPr lang="es-MX" dirty="0" smtClean="0"/>
              <a:t>diferentes.</a:t>
            </a:r>
            <a:endParaRPr lang="es-MX" dirty="0"/>
          </a:p>
        </p:txBody>
      </p:sp>
      <p:sp>
        <p:nvSpPr>
          <p:cNvPr id="5" name="4 Rectángulo redondeado"/>
          <p:cNvSpPr/>
          <p:nvPr/>
        </p:nvSpPr>
        <p:spPr>
          <a:xfrm>
            <a:off x="4932040" y="3068960"/>
            <a:ext cx="3816424" cy="230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u="sng" dirty="0"/>
              <a:t>Estructuras relaciónales de datos </a:t>
            </a:r>
            <a:endParaRPr lang="es-MX" b="1" u="sng" dirty="0" smtClean="0"/>
          </a:p>
          <a:p>
            <a:pPr algn="just"/>
            <a:endParaRPr lang="es-MX" b="1" dirty="0"/>
          </a:p>
          <a:p>
            <a:pPr algn="just"/>
            <a:r>
              <a:rPr lang="es-MX" dirty="0" smtClean="0"/>
              <a:t>Una </a:t>
            </a:r>
            <a:r>
              <a:rPr lang="es-MX" dirty="0"/>
              <a:t>estructura relacional de datos consiste en una </a:t>
            </a:r>
            <a:r>
              <a:rPr lang="es-MX" dirty="0" smtClean="0"/>
              <a:t>o más </a:t>
            </a:r>
            <a:r>
              <a:rPr lang="es-MX" dirty="0"/>
              <a:t>tablas bidimensionales, las cuales se denominan relaciones. Las filas de la tabla </a:t>
            </a:r>
            <a:r>
              <a:rPr lang="es-MX" dirty="0" smtClean="0"/>
              <a:t>representan registros </a:t>
            </a:r>
            <a:r>
              <a:rPr lang="es-MX" dirty="0"/>
              <a:t>y las columnas contienen atributos.</a:t>
            </a:r>
          </a:p>
        </p:txBody>
      </p:sp>
    </p:spTree>
    <p:extLst>
      <p:ext uri="{BB962C8B-B14F-4D97-AF65-F5344CB8AC3E}">
        <p14:creationId xmlns:p14="http://schemas.microsoft.com/office/powerpoint/2010/main" val="168958457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NORMALIZACIÓN</a:t>
            </a:r>
          </a:p>
        </p:txBody>
      </p:sp>
      <p:sp>
        <p:nvSpPr>
          <p:cNvPr id="3" name="2 Marcador de contenido"/>
          <p:cNvSpPr>
            <a:spLocks noGrp="1"/>
          </p:cNvSpPr>
          <p:nvPr>
            <p:ph sz="quarter" idx="1"/>
          </p:nvPr>
        </p:nvSpPr>
        <p:spPr/>
        <p:txBody>
          <a:bodyPr/>
          <a:lstStyle/>
          <a:p>
            <a:pPr algn="just"/>
            <a:endParaRPr lang="es-MX" dirty="0" smtClean="0">
              <a:latin typeface="+mj-lt"/>
            </a:endParaRPr>
          </a:p>
          <a:p>
            <a:pPr algn="just"/>
            <a:r>
              <a:rPr lang="es-MX" dirty="0" smtClean="0">
                <a:latin typeface="+mj-lt"/>
              </a:rPr>
              <a:t>La </a:t>
            </a:r>
            <a:r>
              <a:rPr lang="es-MX" dirty="0">
                <a:latin typeface="+mj-lt"/>
              </a:rPr>
              <a:t>normalización es la transformación de las vistas de usuario complejas y del almacén </a:t>
            </a:r>
            <a:r>
              <a:rPr lang="es-MX" dirty="0" smtClean="0">
                <a:latin typeface="+mj-lt"/>
              </a:rPr>
              <a:t>de datos </a:t>
            </a:r>
            <a:r>
              <a:rPr lang="es-MX" dirty="0">
                <a:latin typeface="+mj-lt"/>
              </a:rPr>
              <a:t>a un juego de estructuras de datos más pequeñas y estables. </a:t>
            </a:r>
            <a:endParaRPr lang="es-MX" dirty="0" smtClean="0">
              <a:latin typeface="+mj-lt"/>
            </a:endParaRPr>
          </a:p>
          <a:p>
            <a:pPr algn="just"/>
            <a:endParaRPr lang="es-MX" dirty="0" smtClean="0">
              <a:latin typeface="+mj-lt"/>
            </a:endParaRPr>
          </a:p>
          <a:p>
            <a:pPr algn="just"/>
            <a:r>
              <a:rPr lang="es-MX" dirty="0" smtClean="0">
                <a:latin typeface="+mj-lt"/>
              </a:rPr>
              <a:t>Además </a:t>
            </a:r>
            <a:r>
              <a:rPr lang="es-MX" dirty="0">
                <a:latin typeface="+mj-lt"/>
              </a:rPr>
              <a:t>de ser más </a:t>
            </a:r>
            <a:r>
              <a:rPr lang="es-MX" dirty="0" smtClean="0">
                <a:latin typeface="+mj-lt"/>
              </a:rPr>
              <a:t>simples y </a:t>
            </a:r>
            <a:r>
              <a:rPr lang="es-MX" dirty="0">
                <a:latin typeface="+mj-lt"/>
              </a:rPr>
              <a:t>estables, las estructuras de datos normalizadas son más fáciles de mantener que </a:t>
            </a:r>
            <a:r>
              <a:rPr lang="es-MX" dirty="0" smtClean="0">
                <a:latin typeface="+mj-lt"/>
              </a:rPr>
              <a:t>otras estructuras </a:t>
            </a:r>
            <a:r>
              <a:rPr lang="es-MX" dirty="0">
                <a:latin typeface="+mj-lt"/>
              </a:rPr>
              <a:t>de datos.</a:t>
            </a:r>
          </a:p>
        </p:txBody>
      </p:sp>
    </p:spTree>
    <p:extLst>
      <p:ext uri="{BB962C8B-B14F-4D97-AF65-F5344CB8AC3E}">
        <p14:creationId xmlns:p14="http://schemas.microsoft.com/office/powerpoint/2010/main" val="162758416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Subtítulo"/>
          <p:cNvSpPr>
            <a:spLocks noGrp="1"/>
          </p:cNvSpPr>
          <p:nvPr>
            <p:ph type="subTitle" idx="1"/>
          </p:nvPr>
        </p:nvSpPr>
        <p:spPr>
          <a:xfrm>
            <a:off x="1115616" y="2924944"/>
            <a:ext cx="6512768" cy="3168352"/>
          </a:xfrm>
        </p:spPr>
        <p:txBody>
          <a:bodyPr>
            <a:normAutofit/>
          </a:bodyPr>
          <a:lstStyle/>
          <a:p>
            <a:r>
              <a:rPr lang="es-MX" dirty="0" smtClean="0"/>
              <a:t>. </a:t>
            </a:r>
            <a:endParaRPr lang="es-MX" dirty="0"/>
          </a:p>
          <a:p>
            <a:endParaRPr lang="es-MX" dirty="0"/>
          </a:p>
        </p:txBody>
      </p:sp>
      <p:sp>
        <p:nvSpPr>
          <p:cNvPr id="4" name="3 Título"/>
          <p:cNvSpPr>
            <a:spLocks noGrp="1"/>
          </p:cNvSpPr>
          <p:nvPr>
            <p:ph type="ctrTitle"/>
          </p:nvPr>
        </p:nvSpPr>
        <p:spPr/>
        <p:txBody>
          <a:bodyPr/>
          <a:lstStyle/>
          <a:p>
            <a:r>
              <a:rPr lang="es-MX" dirty="0" smtClean="0"/>
              <a:t>Diseño de Interfaces de Usuario</a:t>
            </a:r>
            <a:endParaRPr lang="es-MX" dirty="0"/>
          </a:p>
        </p:txBody>
      </p:sp>
    </p:spTree>
    <p:extLst>
      <p:ext uri="{BB962C8B-B14F-4D97-AF65-F5344CB8AC3E}">
        <p14:creationId xmlns:p14="http://schemas.microsoft.com/office/powerpoint/2010/main" val="10193839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Interfaces de Lenguaje Natural</a:t>
            </a:r>
            <a:endParaRPr lang="es-MX" dirty="0"/>
          </a:p>
        </p:txBody>
      </p:sp>
      <p:sp>
        <p:nvSpPr>
          <p:cNvPr id="3" name="2 Marcador de contenido"/>
          <p:cNvSpPr>
            <a:spLocks noGrp="1"/>
          </p:cNvSpPr>
          <p:nvPr>
            <p:ph sz="quarter" idx="1"/>
          </p:nvPr>
        </p:nvSpPr>
        <p:spPr/>
        <p:txBody>
          <a:bodyPr/>
          <a:lstStyle/>
          <a:p>
            <a:pPr algn="just"/>
            <a:r>
              <a:rPr lang="es-ES" sz="2200" dirty="0" smtClean="0"/>
              <a:t>Las interfaces de lenguaje natural son quizás el sueño e ideal de usuarios inexpertos, debido a que permiten a usuarios interactuar con la computadora en su lenguaje cotidiano o natural. No se requieren habilidades especiales de usuarios, quienes interactúan con la computadora </a:t>
            </a:r>
            <a:r>
              <a:rPr lang="es-MX" sz="2200" dirty="0" smtClean="0"/>
              <a:t>mediante lenguaje natural.</a:t>
            </a:r>
          </a:p>
          <a:p>
            <a:pPr algn="just"/>
            <a:endParaRPr lang="es-MX" dirty="0"/>
          </a:p>
        </p:txBody>
      </p:sp>
      <p:sp>
        <p:nvSpPr>
          <p:cNvPr id="4" name="3 Rectángulo redondeado"/>
          <p:cNvSpPr/>
          <p:nvPr/>
        </p:nvSpPr>
        <p:spPr>
          <a:xfrm>
            <a:off x="642910" y="3571876"/>
            <a:ext cx="6500858" cy="264323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sz="2000" dirty="0" smtClean="0"/>
              <a:t>Las sutilezas e irregularidades que residen en las ambigüedades del lenguaje natural producen un problema de programación sumamente exigente y complejo. Los intentos por interactuar con lenguaje natural para algunas aplicaciones en las cuales cualquier otro tipo de interfaz no es factible (por decir, en el caso de un usuario que está incapacitado) se está obteniendo con algo de éxito; sin embargo, estas interfaces normalmente son caras. </a:t>
            </a:r>
            <a:endParaRPr lang="es-MX" sz="2000"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Interfaces de pregunta y respuesta</a:t>
            </a:r>
            <a:endParaRPr lang="es-MX" dirty="0"/>
          </a:p>
        </p:txBody>
      </p:sp>
      <p:sp>
        <p:nvSpPr>
          <p:cNvPr id="3" name="2 Marcador de contenido"/>
          <p:cNvSpPr>
            <a:spLocks noGrp="1"/>
          </p:cNvSpPr>
          <p:nvPr>
            <p:ph sz="quarter" idx="1"/>
          </p:nvPr>
        </p:nvSpPr>
        <p:spPr/>
        <p:txBody>
          <a:bodyPr/>
          <a:lstStyle/>
          <a:p>
            <a:pPr algn="just"/>
            <a:r>
              <a:rPr lang="es-ES" sz="2800" dirty="0" smtClean="0"/>
              <a:t>En una interfaz de pregunta y respuesta, la computadora despliega en pantalla una pregunta para el usuario. Para interactuar, el usuario introduce una respuesta (mediante pulsaciones del teclado o un clic del ratón) y la computadora después actúa en esa información de entrada de acuerdo con su programa, normalmente pasando a la siguiente pregunta</a:t>
            </a:r>
            <a:r>
              <a:rPr lang="es-ES" dirty="0" smtClean="0"/>
              <a:t>.</a:t>
            </a:r>
            <a:endParaRPr lang="es-MX" dirty="0" smtClean="0"/>
          </a:p>
          <a:p>
            <a:endParaRPr lang="es-MX" dirty="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Menús </a:t>
            </a:r>
            <a:endParaRPr lang="es-MX" dirty="0"/>
          </a:p>
        </p:txBody>
      </p:sp>
      <p:sp>
        <p:nvSpPr>
          <p:cNvPr id="3" name="2 Marcador de contenido"/>
          <p:cNvSpPr>
            <a:spLocks noGrp="1"/>
          </p:cNvSpPr>
          <p:nvPr>
            <p:ph sz="quarter" idx="1"/>
          </p:nvPr>
        </p:nvSpPr>
        <p:spPr/>
        <p:txBody>
          <a:bodyPr>
            <a:normAutofit/>
          </a:bodyPr>
          <a:lstStyle/>
          <a:p>
            <a:pPr algn="just"/>
            <a:r>
              <a:rPr lang="es-ES" sz="2400" dirty="0" smtClean="0"/>
              <a:t>En respuesta al menú, un usuario está limitado a las opciones desplegadas. El usuario no necesita conocer el sistema pero </a:t>
            </a:r>
            <a:r>
              <a:rPr lang="es-ES" sz="2400" i="1" dirty="0" smtClean="0"/>
              <a:t>tiene que saber qué tarea se debe realizar. Por ejemplo, </a:t>
            </a:r>
            <a:r>
              <a:rPr lang="es-ES" sz="2400" dirty="0" smtClean="0"/>
              <a:t>con un menú típico de procesamiento de texto, los usuarios pueden escoger opciones para </a:t>
            </a:r>
            <a:r>
              <a:rPr lang="es-ES" sz="2400" b="1" dirty="0" smtClean="0"/>
              <a:t>editar, copiar o imprimir. Sin embargo, para utilizar el mejor menú los usuarios deben saber </a:t>
            </a:r>
            <a:r>
              <a:rPr lang="es-MX" sz="2400" dirty="0" smtClean="0"/>
              <a:t>qué tarea desean desempeñar.</a:t>
            </a:r>
          </a:p>
        </p:txBody>
      </p:sp>
      <p:sp>
        <p:nvSpPr>
          <p:cNvPr id="4" name="3 Rectángulo redondeado"/>
          <p:cNvSpPr/>
          <p:nvPr/>
        </p:nvSpPr>
        <p:spPr>
          <a:xfrm>
            <a:off x="4143372" y="4143380"/>
            <a:ext cx="4572032" cy="192882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sz="2000" dirty="0" smtClean="0"/>
              <a:t>Los menús no dependen del hardware. Las variaciones abundan. Las selecciones se pueden identificar con un número, carta o palabra clave. La consistencia es importante en el diseño de una interfaz de </a:t>
            </a:r>
            <a:r>
              <a:rPr lang="es-MX" sz="2000" dirty="0" smtClean="0"/>
              <a:t>menú.</a:t>
            </a:r>
            <a:endParaRPr lang="es-MX" sz="2000"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332656"/>
            <a:ext cx="8534400" cy="758952"/>
          </a:xfrm>
        </p:spPr>
        <p:txBody>
          <a:bodyPr>
            <a:noAutofit/>
          </a:bodyPr>
          <a:lstStyle/>
          <a:p>
            <a:r>
              <a:rPr lang="es-MX" sz="2800" dirty="0"/>
              <a:t>ASEGÚRESE DE QUE LA SALIDA ESTÉ DONDE SE NECESITA</a:t>
            </a:r>
          </a:p>
        </p:txBody>
      </p:sp>
      <p:sp>
        <p:nvSpPr>
          <p:cNvPr id="3" name="2 Marcador de contenido"/>
          <p:cNvSpPr>
            <a:spLocks noGrp="1"/>
          </p:cNvSpPr>
          <p:nvPr>
            <p:ph sz="quarter" idx="1"/>
          </p:nvPr>
        </p:nvSpPr>
        <p:spPr/>
        <p:txBody>
          <a:bodyPr>
            <a:normAutofit/>
          </a:bodyPr>
          <a:lstStyle/>
          <a:p>
            <a:pPr algn="just"/>
            <a:endParaRPr lang="es-MX" dirty="0" smtClean="0"/>
          </a:p>
          <a:p>
            <a:pPr algn="just"/>
            <a:r>
              <a:rPr lang="es-MX" dirty="0" smtClean="0"/>
              <a:t>Es importante la distribución </a:t>
            </a:r>
            <a:r>
              <a:rPr lang="es-MX" dirty="0"/>
              <a:t>apropiada continúa como un objetivo primordial para </a:t>
            </a:r>
            <a:r>
              <a:rPr lang="es-MX" dirty="0" smtClean="0"/>
              <a:t>el analista </a:t>
            </a:r>
            <a:r>
              <a:rPr lang="es-MX" dirty="0"/>
              <a:t>de sistemas.</a:t>
            </a:r>
            <a:endParaRPr lang="es-MX" dirty="0" smtClean="0"/>
          </a:p>
          <a:p>
            <a:pPr algn="just"/>
            <a:r>
              <a:rPr lang="es-MX" dirty="0" smtClean="0"/>
              <a:t>Para </a:t>
            </a:r>
            <a:r>
              <a:rPr lang="es-MX" dirty="0"/>
              <a:t>que </a:t>
            </a:r>
            <a:r>
              <a:rPr lang="es-MX" dirty="0" smtClean="0"/>
              <a:t>la información sea </a:t>
            </a:r>
            <a:r>
              <a:rPr lang="es-MX" dirty="0"/>
              <a:t>usada y que sirva de algo, la salida se debe presentar al </a:t>
            </a:r>
            <a:r>
              <a:rPr lang="es-MX" dirty="0" smtClean="0"/>
              <a:t>usuario correcto</a:t>
            </a:r>
            <a:r>
              <a:rPr lang="es-MX" dirty="0"/>
              <a:t>. No importa qué tan bien diseñados estén los informes, si no llegan a los </a:t>
            </a:r>
            <a:r>
              <a:rPr lang="es-MX" dirty="0" smtClean="0"/>
              <a:t>tomadores de </a:t>
            </a:r>
            <a:r>
              <a:rPr lang="es-MX" dirty="0"/>
              <a:t>decisiones que los requieren, no tienen valor.</a:t>
            </a:r>
          </a:p>
        </p:txBody>
      </p:sp>
      <p:pic>
        <p:nvPicPr>
          <p:cNvPr id="3074" name="Picture 2" descr="https://encrypted-tbn0.gstatic.com/images?q=tbn:ANd9GcQ-THMD7iX9J0_SGrR5eGoUYGxjykE0oFvDS1QQ5n4eXSg10T8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797152"/>
            <a:ext cx="3019425"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14605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lvl="1" algn="ctr" rtl="0">
              <a:spcBef>
                <a:spcPct val="0"/>
              </a:spcBef>
            </a:pPr>
            <a:r>
              <a:rPr lang="es-ES" sz="2000" b="1" dirty="0" smtClean="0">
                <a:solidFill>
                  <a:schemeClr val="accent3">
                    <a:lumMod val="75000"/>
                  </a:schemeClr>
                </a:solidFill>
              </a:rPr>
              <a:t>Los menús de GUI se usan para controlar el software de PC y tienen los siguientes lineamientos:</a:t>
            </a:r>
            <a:endParaRPr lang="es-MX" sz="2000" b="1" dirty="0">
              <a:solidFill>
                <a:schemeClr val="accent3">
                  <a:lumMod val="75000"/>
                </a:schemeClr>
              </a:solidFill>
            </a:endParaRPr>
          </a:p>
        </p:txBody>
      </p:sp>
      <p:sp>
        <p:nvSpPr>
          <p:cNvPr id="3" name="2 Marcador de contenido"/>
          <p:cNvSpPr>
            <a:spLocks noGrp="1"/>
          </p:cNvSpPr>
          <p:nvPr>
            <p:ph sz="quarter" idx="1"/>
          </p:nvPr>
        </p:nvSpPr>
        <p:spPr/>
        <p:txBody>
          <a:bodyPr>
            <a:normAutofit lnSpcReduction="10000"/>
          </a:bodyPr>
          <a:lstStyle/>
          <a:p>
            <a:pPr lvl="1">
              <a:buNone/>
            </a:pPr>
            <a:r>
              <a:rPr lang="es-ES" dirty="0" smtClean="0"/>
              <a:t>1. Siempre se despliega la barra de menú principal.</a:t>
            </a:r>
          </a:p>
          <a:p>
            <a:pPr lvl="1">
              <a:buNone/>
            </a:pPr>
            <a:r>
              <a:rPr lang="es-ES" dirty="0" smtClean="0"/>
              <a:t>2. El menú principal usa palabras simples para los artículos del menú. Las opciones de menú principales siempre despliegan menús desplegables secundarios.</a:t>
            </a:r>
          </a:p>
          <a:p>
            <a:pPr lvl="1">
              <a:buNone/>
            </a:pPr>
            <a:r>
              <a:rPr lang="es-ES" dirty="0" smtClean="0"/>
              <a:t>3. El menú principal debe tener opciones secundarias agrupadas en grupos similares de </a:t>
            </a:r>
            <a:r>
              <a:rPr lang="es-MX" dirty="0" smtClean="0"/>
              <a:t>características.</a:t>
            </a:r>
          </a:p>
          <a:p>
            <a:pPr lvl="1">
              <a:buNone/>
            </a:pPr>
            <a:r>
              <a:rPr lang="es-ES" dirty="0" smtClean="0"/>
              <a:t>4. Los menús desplegables que se presentan cuando se hace clic en un artículo de menú principal con frecuencia consisten en más de una palabra.</a:t>
            </a:r>
          </a:p>
          <a:p>
            <a:pPr lvl="1">
              <a:buNone/>
            </a:pPr>
            <a:r>
              <a:rPr lang="es-ES" dirty="0" smtClean="0"/>
              <a:t>5. Estas opciones secundarias desempeñan acciones o despliegan artículos de menú adicionales.</a:t>
            </a:r>
          </a:p>
          <a:p>
            <a:pPr lvl="1">
              <a:buNone/>
            </a:pPr>
            <a:r>
              <a:rPr lang="es-ES" dirty="0" smtClean="0"/>
              <a:t>6. Los artículos de menú en gris no están disponibles para la actividad actual.</a:t>
            </a:r>
            <a:endParaRPr lang="es-MX"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MX" sz="2800" dirty="0" smtClean="0"/>
              <a:t>INTERFACES DE FORMULARIO (FORMULARIOS DE ENTRADA/SALIDA)</a:t>
            </a:r>
            <a:endParaRPr lang="es-MX" sz="2800" dirty="0"/>
          </a:p>
        </p:txBody>
      </p:sp>
      <p:sp>
        <p:nvSpPr>
          <p:cNvPr id="3" name="2 Marcador de contenido"/>
          <p:cNvSpPr>
            <a:spLocks noGrp="1"/>
          </p:cNvSpPr>
          <p:nvPr>
            <p:ph sz="quarter" idx="1"/>
          </p:nvPr>
        </p:nvSpPr>
        <p:spPr/>
        <p:txBody>
          <a:bodyPr/>
          <a:lstStyle/>
          <a:p>
            <a:pPr algn="just"/>
            <a:r>
              <a:rPr lang="es-ES" dirty="0" smtClean="0"/>
              <a:t>Las interfaces de formulario consisten de formularios en pantalla o formularios que se basan en la Web que despliegan campos que contienen datos o parámetros que necesitan ser comunicados al usuario. El formulario a menudo es un facsímil de un formulario impreso que ya es familiar para el usuario. Esta técnica de interfaz también se conoce como método basado en el formulario y en formularios de entrada/salida.</a:t>
            </a:r>
            <a:endParaRPr lang="es-MX"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Interfaces de Formulario</a:t>
            </a:r>
            <a:endParaRPr lang="es-MX" dirty="0"/>
          </a:p>
        </p:txBody>
      </p:sp>
      <p:sp>
        <p:nvSpPr>
          <p:cNvPr id="3" name="2 Marcador de contenido"/>
          <p:cNvSpPr>
            <a:spLocks noGrp="1"/>
          </p:cNvSpPr>
          <p:nvPr>
            <p:ph sz="quarter" idx="1"/>
          </p:nvPr>
        </p:nvSpPr>
        <p:spPr/>
        <p:txBody>
          <a:bodyPr>
            <a:normAutofit/>
          </a:bodyPr>
          <a:lstStyle/>
          <a:p>
            <a:r>
              <a:rPr lang="es-MX" dirty="0"/>
              <a:t>Los formularios de entrada para las pantallas se pueden simplificar proporcionando </a:t>
            </a:r>
            <a:r>
              <a:rPr lang="es-MX" dirty="0" smtClean="0"/>
              <a:t>valores predeterminados </a:t>
            </a:r>
            <a:r>
              <a:rPr lang="es-MX" dirty="0"/>
              <a:t>para los campos y permitiendo que los usuarios modifiquen la </a:t>
            </a:r>
            <a:r>
              <a:rPr lang="es-MX" dirty="0" smtClean="0"/>
              <a:t>información predeterminada </a:t>
            </a:r>
            <a:r>
              <a:rPr lang="es-MX" dirty="0"/>
              <a:t>si es necesario. </a:t>
            </a:r>
            <a:endParaRPr lang="es-MX" dirty="0" smtClean="0"/>
          </a:p>
        </p:txBody>
      </p:sp>
      <p:sp>
        <p:nvSpPr>
          <p:cNvPr id="4" name="3 Rectángulo redondeado"/>
          <p:cNvSpPr/>
          <p:nvPr/>
        </p:nvSpPr>
        <p:spPr>
          <a:xfrm>
            <a:off x="1259632" y="3573016"/>
            <a:ext cx="6984776" cy="2448272"/>
          </a:xfrm>
          <a:prstGeom prst="roundRect">
            <a:avLst/>
          </a:prstGeom>
          <a:solidFill>
            <a:srgbClr val="8851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dirty="0"/>
              <a:t>La ventaja principal </a:t>
            </a:r>
            <a:r>
              <a:rPr lang="es-MX" dirty="0"/>
              <a:t>de la </a:t>
            </a:r>
            <a:r>
              <a:rPr lang="es-MX" b="1" dirty="0"/>
              <a:t>interfaz de formulario</a:t>
            </a:r>
            <a:r>
              <a:rPr lang="es-MX" dirty="0"/>
              <a:t> de entrada/salida </a:t>
            </a:r>
            <a:r>
              <a:rPr lang="es-MX" dirty="0" smtClean="0"/>
              <a:t>es:</a:t>
            </a:r>
          </a:p>
          <a:p>
            <a:pPr algn="just"/>
            <a:endParaRPr lang="es-MX" dirty="0" smtClean="0"/>
          </a:p>
          <a:p>
            <a:pPr algn="just"/>
            <a:r>
              <a:rPr lang="es-MX" dirty="0" smtClean="0"/>
              <a:t>Que </a:t>
            </a:r>
            <a:r>
              <a:rPr lang="es-MX" dirty="0"/>
              <a:t>la versión impresa del formulario proporciona documentación excelente. Muestra etiquetas para cada campo así como también contexto para las entradas. Los documentos que se basan en la Web se pueden enviar directamente al sistema de facturación si se involucra una transacción o pueden ir directamente a la base de datos del cliente si se está enviando una encuesta. </a:t>
            </a:r>
          </a:p>
        </p:txBody>
      </p:sp>
    </p:spTree>
    <p:extLst>
      <p:ext uri="{BB962C8B-B14F-4D97-AF65-F5344CB8AC3E}">
        <p14:creationId xmlns:p14="http://schemas.microsoft.com/office/powerpoint/2010/main" val="203640769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INTERFACES DE LENGUAJE DE COMANDOS</a:t>
            </a:r>
          </a:p>
        </p:txBody>
      </p:sp>
      <p:sp>
        <p:nvSpPr>
          <p:cNvPr id="4" name="3 Rectángulo redondeado"/>
          <p:cNvSpPr/>
          <p:nvPr/>
        </p:nvSpPr>
        <p:spPr>
          <a:xfrm>
            <a:off x="683568" y="1700808"/>
            <a:ext cx="4608512" cy="20162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r>
              <a:rPr lang="es-MX" dirty="0"/>
              <a:t>Una </a:t>
            </a:r>
            <a:r>
              <a:rPr lang="es-MX" b="1" dirty="0"/>
              <a:t>interfaz de lenguaje de comandos </a:t>
            </a:r>
            <a:r>
              <a:rPr lang="es-MX" dirty="0"/>
              <a:t>permite al usuario controlar la </a:t>
            </a:r>
            <a:r>
              <a:rPr lang="es-MX" dirty="0" smtClean="0"/>
              <a:t>aplicación </a:t>
            </a:r>
            <a:r>
              <a:rPr lang="es-MX" dirty="0"/>
              <a:t>con una </a:t>
            </a:r>
            <a:r>
              <a:rPr lang="es-MX" dirty="0" smtClean="0"/>
              <a:t>serie de </a:t>
            </a:r>
            <a:r>
              <a:rPr lang="es-MX" dirty="0"/>
              <a:t>pulsaciones del teclado, comandos, frases o alguna secuencia de estos tres métodos. </a:t>
            </a:r>
            <a:r>
              <a:rPr lang="es-MX" dirty="0" smtClean="0"/>
              <a:t>Es una </a:t>
            </a:r>
            <a:r>
              <a:rPr lang="es-MX" dirty="0"/>
              <a:t>interfaz popular que es </a:t>
            </a:r>
            <a:r>
              <a:rPr lang="es-MX" dirty="0" smtClean="0"/>
              <a:t>más refinada </a:t>
            </a:r>
            <a:r>
              <a:rPr lang="es-MX" dirty="0"/>
              <a:t>que las discutidas </a:t>
            </a:r>
            <a:r>
              <a:rPr lang="es-MX" dirty="0" smtClean="0"/>
              <a:t>anteriormente</a:t>
            </a:r>
            <a:r>
              <a:rPr lang="es-MX" dirty="0"/>
              <a:t>.</a:t>
            </a:r>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724128" y="1719580"/>
            <a:ext cx="2857500" cy="2143125"/>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mla-s2-p.mlstatic.com/lampara-velador-teclas-shift-ctrl-del-esc-con-usb-o-a-220-v-13671-MLA3411171551_112012-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4149080"/>
            <a:ext cx="5184576" cy="1988955"/>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a:extLst/>
        </p:spPr>
      </p:pic>
    </p:spTree>
    <p:extLst>
      <p:ext uri="{BB962C8B-B14F-4D97-AF65-F5344CB8AC3E}">
        <p14:creationId xmlns:p14="http://schemas.microsoft.com/office/powerpoint/2010/main" val="239776092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INTERFACES GRÁFICAS DE USUARIO</a:t>
            </a:r>
            <a:endParaRPr lang="es-MX" dirty="0"/>
          </a:p>
        </p:txBody>
      </p:sp>
      <p:sp>
        <p:nvSpPr>
          <p:cNvPr id="3" name="2 Marcador de contenido"/>
          <p:cNvSpPr>
            <a:spLocks noGrp="1"/>
          </p:cNvSpPr>
          <p:nvPr>
            <p:ph sz="quarter" idx="1"/>
          </p:nvPr>
        </p:nvSpPr>
        <p:spPr/>
        <p:txBody>
          <a:bodyPr/>
          <a:lstStyle/>
          <a:p>
            <a:pPr algn="just"/>
            <a:r>
              <a:rPr lang="es-MX" dirty="0"/>
              <a:t>Las </a:t>
            </a:r>
            <a:r>
              <a:rPr lang="es-MX" dirty="0">
                <a:effectLst>
                  <a:outerShdw blurRad="38100" dist="38100" dir="2700000" algn="tl">
                    <a:srgbClr val="000000">
                      <a:alpha val="43137"/>
                    </a:srgbClr>
                  </a:outerShdw>
                </a:effectLst>
              </a:rPr>
              <a:t>interfaces gráficas de usuario (</a:t>
            </a:r>
            <a:r>
              <a:rPr lang="es-MX" dirty="0" err="1">
                <a:effectLst>
                  <a:outerShdw blurRad="38100" dist="38100" dir="2700000" algn="tl">
                    <a:srgbClr val="000000">
                      <a:alpha val="43137"/>
                    </a:srgbClr>
                  </a:outerShdw>
                </a:effectLst>
              </a:rPr>
              <a:t>GUIs</a:t>
            </a:r>
            <a:r>
              <a:rPr lang="es-MX" dirty="0">
                <a:effectLst>
                  <a:outerShdw blurRad="38100" dist="38100" dir="2700000" algn="tl">
                    <a:srgbClr val="000000">
                      <a:alpha val="43137"/>
                    </a:srgbClr>
                  </a:outerShdw>
                </a:effectLst>
              </a:rPr>
              <a:t>) permiten la manipulación directa </a:t>
            </a:r>
            <a:r>
              <a:rPr lang="es-MX" dirty="0"/>
              <a:t>de la </a:t>
            </a:r>
            <a:r>
              <a:rPr lang="es-MX" dirty="0" smtClean="0"/>
              <a:t>representación gráfica </a:t>
            </a:r>
            <a:r>
              <a:rPr lang="es-MX" dirty="0"/>
              <a:t>en pantalla, la cual se puede realizar con la entrada del teclado, una </a:t>
            </a:r>
            <a:r>
              <a:rPr lang="es-MX" dirty="0" smtClean="0"/>
              <a:t>palanca de </a:t>
            </a:r>
            <a:r>
              <a:rPr lang="es-MX" dirty="0"/>
              <a:t>juego o el ratón. La manipulación directa requiere mayor sofisticación del sistema </a:t>
            </a:r>
            <a:r>
              <a:rPr lang="es-MX" dirty="0" smtClean="0"/>
              <a:t>que las </a:t>
            </a:r>
            <a:r>
              <a:rPr lang="es-MX" dirty="0"/>
              <a:t>interfaces </a:t>
            </a:r>
            <a:r>
              <a:rPr lang="es-MX" dirty="0" smtClean="0"/>
              <a:t>vistas </a:t>
            </a:r>
            <a:r>
              <a:rPr lang="es-MX" dirty="0"/>
              <a:t>anteriormente.</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2642" y="3849364"/>
            <a:ext cx="2577790" cy="2281303"/>
          </a:xfrm>
          <a:prstGeom prst="roundRect">
            <a:avLst>
              <a:gd name="adj" fmla="val 8594"/>
            </a:avLst>
          </a:prstGeom>
          <a:solidFill>
            <a:srgbClr val="FFFFFF">
              <a:shade val="85000"/>
            </a:srgbClr>
          </a:solidFill>
          <a:ln>
            <a:noFill/>
          </a:ln>
          <a:effectLst>
            <a:glow rad="228600">
              <a:schemeClr val="accent6">
                <a:satMod val="175000"/>
                <a:alpha val="40000"/>
              </a:schemeClr>
            </a:glow>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612944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OTRAS INTERFACES DE USUARIO</a:t>
            </a:r>
          </a:p>
        </p:txBody>
      </p:sp>
      <p:sp>
        <p:nvSpPr>
          <p:cNvPr id="3" name="2 Marcador de contenido"/>
          <p:cNvSpPr>
            <a:spLocks noGrp="1"/>
          </p:cNvSpPr>
          <p:nvPr>
            <p:ph sz="quarter" idx="1"/>
          </p:nvPr>
        </p:nvSpPr>
        <p:spPr/>
        <p:txBody>
          <a:bodyPr>
            <a:normAutofit/>
          </a:bodyPr>
          <a:lstStyle/>
          <a:p>
            <a:pPr algn="just"/>
            <a:r>
              <a:rPr lang="es-MX" sz="2400" dirty="0"/>
              <a:t>Otras interfaces de usuario, aunque menos comunes que las discutidas anteriormente, </a:t>
            </a:r>
            <a:r>
              <a:rPr lang="es-MX" sz="2400" dirty="0" smtClean="0"/>
              <a:t>están ganando </a:t>
            </a:r>
            <a:r>
              <a:rPr lang="es-MX" sz="2400" dirty="0"/>
              <a:t>popularidad. Estas interfaces incluyen dispositivos de indicación tal como el </a:t>
            </a:r>
            <a:r>
              <a:rPr lang="es-MX" sz="2400" dirty="0" smtClean="0"/>
              <a:t>lápiz óptico</a:t>
            </a:r>
            <a:r>
              <a:rPr lang="es-MX" sz="2400" dirty="0"/>
              <a:t>, pantallas sensibles al tacto y reconocimiento de voz y síntesis. Cada una de </a:t>
            </a:r>
            <a:r>
              <a:rPr lang="es-MX" sz="2400" dirty="0" smtClean="0"/>
              <a:t>estas interfaces </a:t>
            </a:r>
            <a:r>
              <a:rPr lang="es-MX" sz="2400" dirty="0"/>
              <a:t>tiene sus propios atributos especiales que corresponden de forma única a </a:t>
            </a:r>
            <a:r>
              <a:rPr lang="es-MX" sz="2400" dirty="0" smtClean="0"/>
              <a:t>aplicaciones particulares</a:t>
            </a:r>
            <a:r>
              <a:rPr lang="es-MX" dirty="0" smtClean="0"/>
              <a:t>.</a:t>
            </a:r>
            <a:endParaRPr lang="es-MX"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3789040"/>
            <a:ext cx="3347864" cy="2391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679334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OTRAS INTERFACES DE USUARIO</a:t>
            </a:r>
            <a:endParaRPr lang="es-MX" dirty="0"/>
          </a:p>
        </p:txBody>
      </p:sp>
      <p:sp>
        <p:nvSpPr>
          <p:cNvPr id="3" name="2 Marcador de contenido"/>
          <p:cNvSpPr>
            <a:spLocks noGrp="1"/>
          </p:cNvSpPr>
          <p:nvPr>
            <p:ph sz="quarter" idx="1"/>
          </p:nvPr>
        </p:nvSpPr>
        <p:spPr/>
        <p:txBody>
          <a:bodyPr>
            <a:normAutofit/>
          </a:bodyPr>
          <a:lstStyle/>
          <a:p>
            <a:r>
              <a:rPr lang="es-MX" sz="2400" dirty="0"/>
              <a:t>Al evaluar las interfaces que ha escogido, debe tener en cuenta algunas normas</a:t>
            </a:r>
            <a:r>
              <a:rPr lang="es-MX" sz="2400" dirty="0" smtClean="0"/>
              <a:t>:</a:t>
            </a:r>
          </a:p>
          <a:p>
            <a:endParaRPr lang="es-MX" dirty="0" smtClean="0"/>
          </a:p>
          <a:p>
            <a:endParaRPr lang="es-MX" dirty="0"/>
          </a:p>
        </p:txBody>
      </p:sp>
      <p:sp>
        <p:nvSpPr>
          <p:cNvPr id="4" name="3 Rectángulo redondeado"/>
          <p:cNvSpPr/>
          <p:nvPr/>
        </p:nvSpPr>
        <p:spPr>
          <a:xfrm>
            <a:off x="683568" y="2311585"/>
            <a:ext cx="7776864" cy="38884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514350" indent="-514350">
              <a:buFont typeface="+mj-lt"/>
              <a:buAutoNum type="arabicPeriod"/>
            </a:pPr>
            <a:r>
              <a:rPr lang="es-MX" dirty="0"/>
              <a:t>El periodo de entrenamiento necesario para los usuarios debe ser aceptablemente corto.</a:t>
            </a:r>
          </a:p>
          <a:p>
            <a:pPr marL="514350" indent="-514350">
              <a:buFont typeface="+mj-lt"/>
              <a:buAutoNum type="arabicPeriod"/>
            </a:pPr>
            <a:r>
              <a:rPr lang="es-MX" dirty="0"/>
              <a:t>Los usuarios antes de su entrenamiento deben poder introducir comandos sin pensar en ellos o sin consultar el menú de ayuda o el manual del usuario. Mantener consistentes las interfaces en las aplicaciones ayuda mucho a este respecto.</a:t>
            </a:r>
          </a:p>
          <a:p>
            <a:pPr marL="514350" indent="-514350">
              <a:buFont typeface="+mj-lt"/>
              <a:buAutoNum type="arabicPeriod"/>
            </a:pPr>
            <a:r>
              <a:rPr lang="es-MX" dirty="0"/>
              <a:t>La interfaz debe ser perfecta para que haya pocos errores y los que ocurran no sea por un mal diseño.</a:t>
            </a:r>
          </a:p>
          <a:p>
            <a:pPr marL="514350" indent="-514350">
              <a:buFont typeface="+mj-lt"/>
              <a:buAutoNum type="arabicPeriod"/>
            </a:pPr>
            <a:r>
              <a:rPr lang="es-MX" dirty="0"/>
              <a:t>El tiempo que los usuarios y el sistema necesitan para recuperarse de los errores debe ser corto.</a:t>
            </a:r>
          </a:p>
          <a:p>
            <a:pPr marL="514350" indent="-514350">
              <a:buFont typeface="+mj-lt"/>
              <a:buAutoNum type="arabicPeriod"/>
            </a:pPr>
            <a:r>
              <a:rPr lang="es-MX" dirty="0"/>
              <a:t>Los usuarios poco frecuentes deben poder aprender a usar el sistema en poco tiempo.</a:t>
            </a:r>
          </a:p>
        </p:txBody>
      </p:sp>
    </p:spTree>
    <p:extLst>
      <p:ext uri="{BB962C8B-B14F-4D97-AF65-F5344CB8AC3E}">
        <p14:creationId xmlns:p14="http://schemas.microsoft.com/office/powerpoint/2010/main" val="145578340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b="1" dirty="0" smtClean="0"/>
              <a:t>LINEAMIENTOS PARA EL DISEÑO DE DIÁLOGOS</a:t>
            </a:r>
            <a:endParaRPr lang="es-MX" b="1" dirty="0"/>
          </a:p>
        </p:txBody>
      </p:sp>
      <p:sp>
        <p:nvSpPr>
          <p:cNvPr id="3" name="2 Marcador de contenido"/>
          <p:cNvSpPr>
            <a:spLocks noGrp="1"/>
          </p:cNvSpPr>
          <p:nvPr>
            <p:ph sz="quarter" idx="1"/>
          </p:nvPr>
        </p:nvSpPr>
        <p:spPr/>
        <p:txBody>
          <a:bodyPr>
            <a:normAutofit/>
          </a:bodyPr>
          <a:lstStyle/>
          <a:p>
            <a:r>
              <a:rPr lang="es-MX" sz="2400" dirty="0"/>
              <a:t>El diálogo es la comunicación entre la computadora y una persona. Un diálogo bien </a:t>
            </a:r>
            <a:r>
              <a:rPr lang="es-MX" sz="2400" dirty="0" smtClean="0"/>
              <a:t>diseñado facilita </a:t>
            </a:r>
            <a:r>
              <a:rPr lang="es-MX" sz="2400" dirty="0"/>
              <a:t>a las personas usar una computadora y tener menos frustración con el sistema </a:t>
            </a:r>
            <a:r>
              <a:rPr lang="es-MX" sz="2400" dirty="0" smtClean="0"/>
              <a:t>de cómputo</a:t>
            </a:r>
            <a:r>
              <a:rPr lang="es-MX" sz="2400" dirty="0"/>
              <a:t>. Hay varios puntos clave para diseñar un buen </a:t>
            </a:r>
            <a:r>
              <a:rPr lang="es-MX" sz="2400" dirty="0" smtClean="0"/>
              <a:t>diálogo. </a:t>
            </a:r>
            <a:r>
              <a:rPr lang="es-MX" sz="2400" dirty="0"/>
              <a:t>Éstos incluyen lo siguiente:</a:t>
            </a:r>
          </a:p>
          <a:p>
            <a:pPr marL="0" indent="0">
              <a:buNone/>
            </a:pPr>
            <a:endParaRPr lang="es-MX" dirty="0" smtClean="0"/>
          </a:p>
        </p:txBody>
      </p:sp>
      <p:sp>
        <p:nvSpPr>
          <p:cNvPr id="4" name="3 Rectángulo redondeado"/>
          <p:cNvSpPr/>
          <p:nvPr/>
        </p:nvSpPr>
        <p:spPr>
          <a:xfrm>
            <a:off x="347049" y="3789040"/>
            <a:ext cx="8568952" cy="864096"/>
          </a:xfrm>
          <a:prstGeom prst="roundRect">
            <a:avLst/>
          </a:prstGeom>
          <a:solidFill>
            <a:srgbClr val="885189"/>
          </a:solidFill>
        </p:spPr>
        <p:style>
          <a:lnRef idx="3">
            <a:schemeClr val="lt1"/>
          </a:lnRef>
          <a:fillRef idx="1">
            <a:schemeClr val="accent2"/>
          </a:fillRef>
          <a:effectRef idx="1">
            <a:schemeClr val="accent2"/>
          </a:effectRef>
          <a:fontRef idx="minor">
            <a:schemeClr val="lt1"/>
          </a:fontRef>
        </p:style>
        <p:txBody>
          <a:bodyPr rtlCol="0" anchor="ctr"/>
          <a:lstStyle/>
          <a:p>
            <a:pPr algn="just"/>
            <a:r>
              <a:rPr lang="es-MX" dirty="0" smtClean="0"/>
              <a:t>1. Comunicación </a:t>
            </a:r>
            <a:r>
              <a:rPr lang="es-MX" dirty="0"/>
              <a:t>significativa, para que la computadora entienda qué están introduciendo las personas y para que las personas entiendan qué se les está presentando o qué están pidiendo a la computadora.</a:t>
            </a:r>
          </a:p>
        </p:txBody>
      </p:sp>
      <p:sp>
        <p:nvSpPr>
          <p:cNvPr id="5" name="4 Rectángulo redondeado"/>
          <p:cNvSpPr/>
          <p:nvPr/>
        </p:nvSpPr>
        <p:spPr>
          <a:xfrm>
            <a:off x="307588" y="4797152"/>
            <a:ext cx="4304206" cy="864096"/>
          </a:xfrm>
          <a:prstGeom prst="roundRect">
            <a:avLst/>
          </a:prstGeom>
          <a:solidFill>
            <a:srgbClr val="E8287A"/>
          </a:solidFill>
        </p:spPr>
        <p:style>
          <a:lnRef idx="3">
            <a:schemeClr val="lt1"/>
          </a:lnRef>
          <a:fillRef idx="1">
            <a:schemeClr val="accent6"/>
          </a:fillRef>
          <a:effectRef idx="1">
            <a:schemeClr val="accent6"/>
          </a:effectRef>
          <a:fontRef idx="minor">
            <a:schemeClr val="lt1"/>
          </a:fontRef>
        </p:style>
        <p:txBody>
          <a:bodyPr rtlCol="0" anchor="ctr"/>
          <a:lstStyle/>
          <a:p>
            <a:r>
              <a:rPr lang="es-MX" dirty="0" smtClean="0"/>
              <a:t>2. Acción </a:t>
            </a:r>
            <a:r>
              <a:rPr lang="es-MX" dirty="0"/>
              <a:t>mínima del usuario.</a:t>
            </a:r>
          </a:p>
        </p:txBody>
      </p:sp>
      <p:sp>
        <p:nvSpPr>
          <p:cNvPr id="6" name="5 Rectángulo redondeado"/>
          <p:cNvSpPr/>
          <p:nvPr/>
        </p:nvSpPr>
        <p:spPr>
          <a:xfrm>
            <a:off x="4611794" y="4774798"/>
            <a:ext cx="4304207" cy="864096"/>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r>
              <a:rPr lang="es-MX" dirty="0" smtClean="0"/>
              <a:t>3. Funcionamiento </a:t>
            </a:r>
            <a:r>
              <a:rPr lang="es-MX" dirty="0"/>
              <a:t>normal y consistente.</a:t>
            </a:r>
          </a:p>
        </p:txBody>
      </p:sp>
    </p:spTree>
    <p:extLst>
      <p:ext uri="{BB962C8B-B14F-4D97-AF65-F5344CB8AC3E}">
        <p14:creationId xmlns:p14="http://schemas.microsoft.com/office/powerpoint/2010/main" val="250558019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t>COMUNICACIÓN SIGNIFICATIVA</a:t>
            </a:r>
            <a:endParaRPr lang="es-MX" b="1" dirty="0"/>
          </a:p>
        </p:txBody>
      </p:sp>
      <p:sp>
        <p:nvSpPr>
          <p:cNvPr id="3" name="2 Marcador de contenido"/>
          <p:cNvSpPr>
            <a:spLocks noGrp="1"/>
          </p:cNvSpPr>
          <p:nvPr>
            <p:ph sz="quarter" idx="1"/>
          </p:nvPr>
        </p:nvSpPr>
        <p:spPr/>
        <p:txBody>
          <a:bodyPr>
            <a:normAutofit fontScale="92500" lnSpcReduction="10000"/>
          </a:bodyPr>
          <a:lstStyle/>
          <a:p>
            <a:pPr algn="just"/>
            <a:r>
              <a:rPr lang="es-MX" dirty="0"/>
              <a:t>El sistema debe presentar la información con claridad al usuario. Esto significa tener </a:t>
            </a:r>
            <a:r>
              <a:rPr lang="es-MX" dirty="0" smtClean="0"/>
              <a:t>un título </a:t>
            </a:r>
            <a:r>
              <a:rPr lang="es-MX" dirty="0"/>
              <a:t>apropiado para cada pantalla, minimizar el uso de abreviaciones y proporcionar </a:t>
            </a:r>
            <a:r>
              <a:rPr lang="es-MX" dirty="0" smtClean="0"/>
              <a:t>retroalimentación útil</a:t>
            </a:r>
            <a:r>
              <a:rPr lang="es-MX" dirty="0"/>
              <a:t>. Los programas de consulta deben desplegar los significados del </a:t>
            </a:r>
            <a:r>
              <a:rPr lang="es-MX" dirty="0" smtClean="0"/>
              <a:t>código así </a:t>
            </a:r>
            <a:r>
              <a:rPr lang="es-MX" dirty="0"/>
              <a:t>como también los datos en un formato editado, tal como desplegar las diagonales </a:t>
            </a:r>
            <a:r>
              <a:rPr lang="es-MX" dirty="0" smtClean="0"/>
              <a:t>entre el </a:t>
            </a:r>
            <a:r>
              <a:rPr lang="es-MX" dirty="0"/>
              <a:t>mes, día y año en un campo de fecha o comas y puntos decimales en un campo de </a:t>
            </a:r>
            <a:r>
              <a:rPr lang="es-MX" dirty="0" smtClean="0"/>
              <a:t>cantidad. Las </a:t>
            </a:r>
            <a:r>
              <a:rPr lang="es-MX" dirty="0"/>
              <a:t>instrucciones de usuario deben incluir detalles tales como las teclas de </a:t>
            </a:r>
            <a:r>
              <a:rPr lang="es-MX" dirty="0" smtClean="0"/>
              <a:t>función disponibles</a:t>
            </a:r>
            <a:r>
              <a:rPr lang="es-MX" dirty="0"/>
              <a:t>. En una interfaz gráfica, el cursor podría cambiar de forma dependiendo </a:t>
            </a:r>
            <a:r>
              <a:rPr lang="es-MX" dirty="0" smtClean="0"/>
              <a:t>del trabajo </a:t>
            </a:r>
            <a:r>
              <a:rPr lang="es-MX" dirty="0"/>
              <a:t>que se esté desempeñando.</a:t>
            </a:r>
          </a:p>
        </p:txBody>
      </p:sp>
    </p:spTree>
    <p:extLst>
      <p:ext uri="{BB962C8B-B14F-4D97-AF65-F5344CB8AC3E}">
        <p14:creationId xmlns:p14="http://schemas.microsoft.com/office/powerpoint/2010/main" val="407236489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COMUNICACIÓN SIGNIFICATIVA</a:t>
            </a:r>
            <a:endParaRPr lang="es-MX" dirty="0"/>
          </a:p>
        </p:txBody>
      </p:sp>
      <p:sp>
        <p:nvSpPr>
          <p:cNvPr id="4" name="3 Elipse"/>
          <p:cNvSpPr/>
          <p:nvPr/>
        </p:nvSpPr>
        <p:spPr>
          <a:xfrm>
            <a:off x="755576" y="1988840"/>
            <a:ext cx="3816424" cy="115212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r>
              <a:rPr lang="es-MX" dirty="0"/>
              <a:t>Los usuarios con menos habilidad requieren más comunicación.</a:t>
            </a:r>
          </a:p>
        </p:txBody>
      </p:sp>
      <p:sp>
        <p:nvSpPr>
          <p:cNvPr id="6" name="5 Marcador de contenido"/>
          <p:cNvSpPr>
            <a:spLocks noGrp="1"/>
          </p:cNvSpPr>
          <p:nvPr>
            <p:ph sz="quarter" idx="1"/>
          </p:nvPr>
        </p:nvSpPr>
        <p:spPr>
          <a:xfrm>
            <a:off x="4716016" y="1973327"/>
            <a:ext cx="4054224" cy="1157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normAutofit fontScale="92500" lnSpcReduction="10000"/>
          </a:bodyPr>
          <a:lstStyle/>
          <a:p>
            <a:pPr marL="0" indent="0">
              <a:buNone/>
            </a:pPr>
            <a:r>
              <a:rPr lang="es-MX" sz="1800" dirty="0" smtClean="0"/>
              <a:t>Se deben proporcionar pantallas de ayuda de fácil uso..</a:t>
            </a:r>
            <a:endParaRPr lang="es-MX" sz="1800" dirty="0"/>
          </a:p>
        </p:txBody>
      </p:sp>
      <p:sp>
        <p:nvSpPr>
          <p:cNvPr id="7" name="5 Marcador de contenido"/>
          <p:cNvSpPr txBox="1">
            <a:spLocks/>
          </p:cNvSpPr>
          <p:nvPr/>
        </p:nvSpPr>
        <p:spPr>
          <a:xfrm>
            <a:off x="2231740" y="3356992"/>
            <a:ext cx="4680520" cy="2376264"/>
          </a:xfrm>
          <a:prstGeom prst="ellipse">
            <a:avLst/>
          </a:prstGeom>
          <a:solidFill>
            <a:srgbClr val="ED739F"/>
          </a:solidFill>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dk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dk1"/>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dk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dk1"/>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dk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dk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dk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dk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dk1"/>
                </a:solidFill>
                <a:latin typeface="+mn-lt"/>
                <a:ea typeface="+mn-ea"/>
                <a:cs typeface="+mn-cs"/>
              </a:defRPr>
            </a:lvl9pPr>
          </a:lstStyle>
          <a:p>
            <a:pPr marL="0" indent="0" algn="just">
              <a:buNone/>
            </a:pPr>
            <a:r>
              <a:rPr lang="es-MX" sz="1600" b="1" dirty="0">
                <a:solidFill>
                  <a:schemeClr val="tx1">
                    <a:lumMod val="95000"/>
                    <a:lumOff val="5000"/>
                  </a:schemeClr>
                </a:solidFill>
              </a:rPr>
              <a:t>El otro lado de la comunicación es que la computadora debe entender </a:t>
            </a:r>
            <a:r>
              <a:rPr lang="es-MX" sz="1600" b="1" dirty="0" smtClean="0">
                <a:solidFill>
                  <a:schemeClr val="tx1">
                    <a:lumMod val="95000"/>
                    <a:lumOff val="5000"/>
                  </a:schemeClr>
                </a:solidFill>
              </a:rPr>
              <a:t>lo que </a:t>
            </a:r>
            <a:r>
              <a:rPr lang="es-MX" sz="1600" b="1" dirty="0">
                <a:solidFill>
                  <a:schemeClr val="tx1">
                    <a:lumMod val="95000"/>
                    <a:lumOff val="5000"/>
                  </a:schemeClr>
                </a:solidFill>
              </a:rPr>
              <a:t>el usuario ha introducido. Por lo tanto, todos los datos introducidos en la pantalla se </a:t>
            </a:r>
            <a:r>
              <a:rPr lang="es-MX" sz="1600" b="1" dirty="0" smtClean="0">
                <a:solidFill>
                  <a:schemeClr val="tx1">
                    <a:lumMod val="95000"/>
                    <a:lumOff val="5000"/>
                  </a:schemeClr>
                </a:solidFill>
              </a:rPr>
              <a:t>deben editar </a:t>
            </a:r>
            <a:r>
              <a:rPr lang="es-MX" sz="1600" b="1" dirty="0">
                <a:solidFill>
                  <a:schemeClr val="tx1">
                    <a:lumMod val="95000"/>
                    <a:lumOff val="5000"/>
                  </a:schemeClr>
                </a:solidFill>
              </a:rPr>
              <a:t>para verificar su validez.</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645024"/>
            <a:ext cx="1633314" cy="1633314"/>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3789040"/>
            <a:ext cx="1656184" cy="1826821"/>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40231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SUMINISTRO DE LA SALIDA A TIEMPO</a:t>
            </a:r>
          </a:p>
        </p:txBody>
      </p:sp>
      <p:sp>
        <p:nvSpPr>
          <p:cNvPr id="3" name="2 Marcador de contenido"/>
          <p:cNvSpPr>
            <a:spLocks noGrp="1"/>
          </p:cNvSpPr>
          <p:nvPr>
            <p:ph sz="quarter" idx="1"/>
          </p:nvPr>
        </p:nvSpPr>
        <p:spPr/>
        <p:txBody>
          <a:bodyPr/>
          <a:lstStyle/>
          <a:p>
            <a:pPr algn="just"/>
            <a:r>
              <a:rPr lang="es-MX" dirty="0"/>
              <a:t>Una de las quejas más comunes de los usuarios es que no reciben la información a </a:t>
            </a:r>
            <a:r>
              <a:rPr lang="es-MX" dirty="0" smtClean="0"/>
              <a:t>tiempo para </a:t>
            </a:r>
            <a:r>
              <a:rPr lang="es-MX" dirty="0"/>
              <a:t>tomar las decisiones necesarias</a:t>
            </a:r>
            <a:r>
              <a:rPr lang="es-MX" dirty="0" smtClean="0"/>
              <a:t>.</a:t>
            </a:r>
          </a:p>
          <a:p>
            <a:pPr algn="just"/>
            <a:r>
              <a:rPr lang="es-MX" dirty="0"/>
              <a:t>El uso de salida bien publicada y basada en la </a:t>
            </a:r>
            <a:r>
              <a:rPr lang="es-MX" dirty="0" smtClean="0"/>
              <a:t>Web </a:t>
            </a:r>
            <a:r>
              <a:rPr lang="es-MX" dirty="0"/>
              <a:t>también puede solucionar en parte el problema de la distribución a tiempo de la salida. </a:t>
            </a:r>
            <a:r>
              <a:rPr lang="es-MX" dirty="0" smtClean="0"/>
              <a:t>La entrega </a:t>
            </a:r>
            <a:r>
              <a:rPr lang="es-MX" dirty="0"/>
              <a:t>a tiempo de la salida puede ser crucial para las operaciones de negocios</a:t>
            </a:r>
          </a:p>
        </p:txBody>
      </p:sp>
    </p:spTree>
    <p:extLst>
      <p:ext uri="{BB962C8B-B14F-4D97-AF65-F5344CB8AC3E}">
        <p14:creationId xmlns:p14="http://schemas.microsoft.com/office/powerpoint/2010/main" val="331503708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ACCIÓN MÍNIMA DE USUARIO</a:t>
            </a:r>
          </a:p>
        </p:txBody>
      </p:sp>
      <p:sp>
        <p:nvSpPr>
          <p:cNvPr id="3" name="2 Marcador de contenido"/>
          <p:cNvSpPr>
            <a:spLocks noGrp="1"/>
          </p:cNvSpPr>
          <p:nvPr>
            <p:ph sz="quarter" idx="1"/>
          </p:nvPr>
        </p:nvSpPr>
        <p:spPr/>
        <p:txBody>
          <a:bodyPr>
            <a:normAutofit fontScale="77500" lnSpcReduction="20000"/>
          </a:bodyPr>
          <a:lstStyle/>
          <a:p>
            <a:r>
              <a:rPr lang="es-MX" dirty="0"/>
              <a:t>La codificación con frecuencia es la parte más lenta de un sistema de cómputo y un </a:t>
            </a:r>
            <a:r>
              <a:rPr lang="es-MX" dirty="0" smtClean="0"/>
              <a:t>buen diálogo </a:t>
            </a:r>
            <a:r>
              <a:rPr lang="es-MX" dirty="0"/>
              <a:t>minimizará el número de pulsaciones del teclado requeridas. Puede lograr esta </a:t>
            </a:r>
            <a:r>
              <a:rPr lang="es-MX" dirty="0" smtClean="0"/>
              <a:t>meta de </a:t>
            </a:r>
            <a:r>
              <a:rPr lang="es-MX" dirty="0"/>
              <a:t>varias formas</a:t>
            </a:r>
            <a:r>
              <a:rPr lang="es-MX" dirty="0" smtClean="0"/>
              <a:t>:</a:t>
            </a:r>
          </a:p>
          <a:p>
            <a:endParaRPr lang="es-MX" dirty="0" smtClean="0"/>
          </a:p>
          <a:p>
            <a:pPr marL="0" indent="0" algn="just">
              <a:buNone/>
            </a:pPr>
            <a:r>
              <a:rPr lang="es-MX" dirty="0" smtClean="0"/>
              <a:t>1. Codificar </a:t>
            </a:r>
            <a:r>
              <a:rPr lang="es-MX" dirty="0"/>
              <a:t>los códigos en lugar de las palabras completas en las pantallas de entrada. </a:t>
            </a:r>
            <a:r>
              <a:rPr lang="es-MX" dirty="0" smtClean="0"/>
              <a:t>Los códigos </a:t>
            </a:r>
            <a:r>
              <a:rPr lang="es-MX" dirty="0"/>
              <a:t>también se codifican al usar una interfaz de lenguaje de comandos. Un </a:t>
            </a:r>
            <a:r>
              <a:rPr lang="es-MX" dirty="0" smtClean="0"/>
              <a:t>ejemplo es </a:t>
            </a:r>
            <a:r>
              <a:rPr lang="es-MX" dirty="0"/>
              <a:t>introducir una abreviación de dos letras en lugar del nombre del estado en una </a:t>
            </a:r>
            <a:r>
              <a:rPr lang="es-MX" dirty="0" smtClean="0"/>
              <a:t>dirección. En </a:t>
            </a:r>
            <a:r>
              <a:rPr lang="es-MX" dirty="0"/>
              <a:t>una pantalla de GUI, los códigos se podrían introducir seleccionándolos de </a:t>
            </a:r>
            <a:r>
              <a:rPr lang="es-MX" dirty="0" smtClean="0"/>
              <a:t>un lista </a:t>
            </a:r>
            <a:r>
              <a:rPr lang="es-MX" dirty="0"/>
              <a:t>desplegable de códigos disponibles</a:t>
            </a:r>
            <a:r>
              <a:rPr lang="es-MX" dirty="0" smtClean="0"/>
              <a:t>.</a:t>
            </a:r>
          </a:p>
          <a:p>
            <a:pPr marL="514350" indent="-514350" algn="just">
              <a:buFont typeface="+mj-lt"/>
              <a:buAutoNum type="arabicPeriod"/>
            </a:pPr>
            <a:endParaRPr lang="es-MX" dirty="0"/>
          </a:p>
          <a:p>
            <a:pPr marL="0" indent="0" algn="just">
              <a:buNone/>
            </a:pPr>
            <a:r>
              <a:rPr lang="es-MX" dirty="0" smtClean="0"/>
              <a:t>2. Introducir </a:t>
            </a:r>
            <a:r>
              <a:rPr lang="es-MX" dirty="0"/>
              <a:t>únicamente datos que aún no están almacenados en los archivos. Por </a:t>
            </a:r>
            <a:r>
              <a:rPr lang="es-MX" dirty="0" smtClean="0"/>
              <a:t>ejemplo, al </a:t>
            </a:r>
            <a:r>
              <a:rPr lang="es-MX" dirty="0"/>
              <a:t>cambiar o eliminar los registros de artículo sólo se debe introducir el número </a:t>
            </a:r>
            <a:r>
              <a:rPr lang="es-MX" dirty="0" smtClean="0"/>
              <a:t>del artículo</a:t>
            </a:r>
            <a:r>
              <a:rPr lang="es-MX" dirty="0"/>
              <a:t>. La computadora responde al desplegar información descriptiva que se </a:t>
            </a:r>
            <a:r>
              <a:rPr lang="es-MX" dirty="0" smtClean="0"/>
              <a:t>almacena actualmente </a:t>
            </a:r>
            <a:r>
              <a:rPr lang="es-MX" dirty="0"/>
              <a:t>en el archivo del artículo</a:t>
            </a:r>
            <a:r>
              <a:rPr lang="es-MX" dirty="0" smtClean="0"/>
              <a:t>.</a:t>
            </a:r>
          </a:p>
          <a:p>
            <a:pPr marL="514350" indent="-514350" algn="just">
              <a:buFont typeface="+mj-lt"/>
              <a:buAutoNum type="arabicPeriod"/>
            </a:pPr>
            <a:endParaRPr lang="es-MX" dirty="0"/>
          </a:p>
        </p:txBody>
      </p:sp>
    </p:spTree>
    <p:extLst>
      <p:ext uri="{BB962C8B-B14F-4D97-AF65-F5344CB8AC3E}">
        <p14:creationId xmlns:p14="http://schemas.microsoft.com/office/powerpoint/2010/main" val="410443095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ACCIÓN MÍNIMA DE USUARIO</a:t>
            </a:r>
            <a:endParaRPr lang="es-MX" dirty="0"/>
          </a:p>
        </p:txBody>
      </p:sp>
      <p:sp>
        <p:nvSpPr>
          <p:cNvPr id="3" name="2 Marcador de contenido"/>
          <p:cNvSpPr>
            <a:spLocks noGrp="1"/>
          </p:cNvSpPr>
          <p:nvPr>
            <p:ph sz="quarter" idx="1"/>
          </p:nvPr>
        </p:nvSpPr>
        <p:spPr/>
        <p:txBody>
          <a:bodyPr>
            <a:normAutofit fontScale="92500" lnSpcReduction="20000"/>
          </a:bodyPr>
          <a:lstStyle/>
          <a:p>
            <a:pPr marL="0" indent="0" algn="just">
              <a:buNone/>
            </a:pPr>
            <a:r>
              <a:rPr lang="es-MX" dirty="0" smtClean="0"/>
              <a:t>3. Proporcionar caracteres de edición (por ejemplo, diagonales como separadores de campo de fecha). No es necesario que los usuarios introduzcan caracteres de formateo tales como ceros a la izquierda, comas o un punto decimal al introducir una cantidad en dólares; ni tampoco necesitan introducir diagonales o guiones al introducir una fecha.</a:t>
            </a:r>
          </a:p>
          <a:p>
            <a:pPr algn="just"/>
            <a:endParaRPr lang="es-MX" dirty="0"/>
          </a:p>
          <a:p>
            <a:pPr marL="0" indent="0" algn="just">
              <a:buNone/>
            </a:pPr>
            <a:r>
              <a:rPr lang="es-MX" dirty="0" smtClean="0"/>
              <a:t>4. Usar </a:t>
            </a:r>
            <a:r>
              <a:rPr lang="es-MX" dirty="0"/>
              <a:t>valores predeterminados para los campos en las pantallas de entrada. Los valores predeterminados se usan cuando un usuario introduce el mismo valor en un campo de la pantalla para la mayoría de los registros a ser procesados. El valor se despliega y el usuario podría presionar la </a:t>
            </a:r>
            <a:r>
              <a:rPr lang="es-MX" dirty="0" smtClean="0"/>
              <a:t>te</a:t>
            </a:r>
            <a:r>
              <a:rPr lang="es-MX" dirty="0"/>
              <a:t>cla </a:t>
            </a:r>
            <a:r>
              <a:rPr lang="es-MX" dirty="0" err="1"/>
              <a:t>Enter</a:t>
            </a:r>
            <a:r>
              <a:rPr lang="es-MX" dirty="0"/>
              <a:t> para aceptar el valor predeterminado o </a:t>
            </a:r>
            <a:r>
              <a:rPr lang="es-MX" dirty="0" smtClean="0"/>
              <a:t>sobre escribirlo con </a:t>
            </a:r>
            <a:r>
              <a:rPr lang="es-MX" dirty="0"/>
              <a:t>otro nuevo.</a:t>
            </a:r>
          </a:p>
          <a:p>
            <a:endParaRPr lang="es-MX" dirty="0"/>
          </a:p>
        </p:txBody>
      </p:sp>
    </p:spTree>
    <p:extLst>
      <p:ext uri="{BB962C8B-B14F-4D97-AF65-F5344CB8AC3E}">
        <p14:creationId xmlns:p14="http://schemas.microsoft.com/office/powerpoint/2010/main" val="296910333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ACCIÓN MÍNIMA DE USUARIO</a:t>
            </a:r>
            <a:endParaRPr lang="es-MX" dirty="0"/>
          </a:p>
        </p:txBody>
      </p:sp>
      <p:sp>
        <p:nvSpPr>
          <p:cNvPr id="3" name="2 Marcador de contenido"/>
          <p:cNvSpPr>
            <a:spLocks noGrp="1"/>
          </p:cNvSpPr>
          <p:nvPr>
            <p:ph sz="quarter" idx="1"/>
          </p:nvPr>
        </p:nvSpPr>
        <p:spPr/>
        <p:txBody>
          <a:bodyPr>
            <a:normAutofit fontScale="92500" lnSpcReduction="20000"/>
          </a:bodyPr>
          <a:lstStyle/>
          <a:p>
            <a:pPr marL="0" indent="0" algn="just">
              <a:buNone/>
            </a:pPr>
            <a:r>
              <a:rPr lang="es-MX" dirty="0" smtClean="0"/>
              <a:t>5. Diseñar </a:t>
            </a:r>
            <a:r>
              <a:rPr lang="es-MX" dirty="0"/>
              <a:t>un programa para consultar registros de modo que el usuario sólo necesite </a:t>
            </a:r>
            <a:r>
              <a:rPr lang="es-MX" dirty="0" smtClean="0"/>
              <a:t>introducir los </a:t>
            </a:r>
            <a:r>
              <a:rPr lang="es-MX" dirty="0"/>
              <a:t>primeros caracteres de un nombre o descripción del artículo. El </a:t>
            </a:r>
            <a:r>
              <a:rPr lang="es-MX" dirty="0" smtClean="0"/>
              <a:t>programa despliega </a:t>
            </a:r>
            <a:r>
              <a:rPr lang="es-MX" dirty="0"/>
              <a:t>una lista de todos los nombres de coincidencia, y cuando el usuario </a:t>
            </a:r>
            <a:r>
              <a:rPr lang="es-MX" dirty="0" smtClean="0"/>
              <a:t>escoge uno</a:t>
            </a:r>
            <a:r>
              <a:rPr lang="es-MX" dirty="0"/>
              <a:t>, se despliega el registro </a:t>
            </a:r>
            <a:r>
              <a:rPr lang="es-MX" dirty="0" smtClean="0"/>
              <a:t>correspondiente.</a:t>
            </a:r>
          </a:p>
          <a:p>
            <a:pPr marL="0" indent="0" algn="just">
              <a:buNone/>
            </a:pPr>
            <a:endParaRPr lang="es-MX" dirty="0"/>
          </a:p>
          <a:p>
            <a:pPr marL="0" indent="0" algn="just">
              <a:buNone/>
            </a:pPr>
            <a:r>
              <a:rPr lang="es-MX" dirty="0" smtClean="0"/>
              <a:t>6. Proporcionar </a:t>
            </a:r>
            <a:r>
              <a:rPr lang="es-MX" dirty="0"/>
              <a:t>pulsaciones del teclado para seleccionar opciones del menú </a:t>
            </a:r>
            <a:r>
              <a:rPr lang="es-MX" dirty="0" smtClean="0"/>
              <a:t>desplegable. Con </a:t>
            </a:r>
            <a:r>
              <a:rPr lang="es-MX" dirty="0"/>
              <a:t>frecuencia, estas opciones se seleccionan usando un ratón, seguido por algún </a:t>
            </a:r>
            <a:r>
              <a:rPr lang="es-MX" dirty="0" smtClean="0"/>
              <a:t>tecleo. Los </a:t>
            </a:r>
            <a:r>
              <a:rPr lang="es-MX" dirty="0"/>
              <a:t>usuarios deben mover sus manos del teclado al ratón y viceversa. </a:t>
            </a:r>
            <a:r>
              <a:rPr lang="es-MX" dirty="0" smtClean="0"/>
              <a:t>Conforme los </a:t>
            </a:r>
            <a:r>
              <a:rPr lang="es-MX" dirty="0"/>
              <a:t>usuarios se familiaricen con el sistema, las pulsaciones del teclado proporcionan </a:t>
            </a:r>
            <a:r>
              <a:rPr lang="es-MX" dirty="0" smtClean="0"/>
              <a:t>un método </a:t>
            </a:r>
            <a:r>
              <a:rPr lang="es-MX" dirty="0"/>
              <a:t>más rápido para manipular los menús desplegables, debido a que ambas </a:t>
            </a:r>
            <a:r>
              <a:rPr lang="es-MX" dirty="0" smtClean="0"/>
              <a:t>manos permanecen </a:t>
            </a:r>
            <a:r>
              <a:rPr lang="es-MX" dirty="0"/>
              <a:t>en el teclado.</a:t>
            </a:r>
          </a:p>
        </p:txBody>
      </p:sp>
    </p:spTree>
    <p:extLst>
      <p:ext uri="{BB962C8B-B14F-4D97-AF65-F5344CB8AC3E}">
        <p14:creationId xmlns:p14="http://schemas.microsoft.com/office/powerpoint/2010/main" val="36602495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ACCIÓN MÍNIMA DE USUARIO</a:t>
            </a:r>
            <a:endParaRPr lang="es-MX" dirty="0"/>
          </a:p>
        </p:txBody>
      </p:sp>
      <p:sp>
        <p:nvSpPr>
          <p:cNvPr id="3" name="2 Marcador de contenido"/>
          <p:cNvSpPr>
            <a:spLocks noGrp="1"/>
          </p:cNvSpPr>
          <p:nvPr>
            <p:ph sz="quarter" idx="1"/>
          </p:nvPr>
        </p:nvSpPr>
        <p:spPr/>
        <p:txBody>
          <a:bodyPr/>
          <a:lstStyle/>
          <a:p>
            <a:pPr algn="just"/>
            <a:r>
              <a:rPr lang="es-MX" dirty="0"/>
              <a:t>Cualquier combinación de estos seis enfoques puede ayudar al analista a disminuir el </a:t>
            </a:r>
            <a:r>
              <a:rPr lang="es-MX" dirty="0" smtClean="0"/>
              <a:t>número de </a:t>
            </a:r>
            <a:r>
              <a:rPr lang="es-MX" dirty="0"/>
              <a:t>pulsaciones requerido por el usuario, por esa razón aumenta la velocidad </a:t>
            </a:r>
            <a:r>
              <a:rPr lang="es-MX" dirty="0" smtClean="0"/>
              <a:t>de entrada de </a:t>
            </a:r>
            <a:r>
              <a:rPr lang="es-MX" dirty="0"/>
              <a:t>datos y minimiza los errores.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202273"/>
            <a:ext cx="2592288" cy="27874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034012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b="1" dirty="0"/>
              <a:t>FUNCIONAMIENTO NORMAL Y CONSISTENCIA</a:t>
            </a:r>
            <a:endParaRPr lang="es-MX" dirty="0"/>
          </a:p>
        </p:txBody>
      </p:sp>
      <p:sp>
        <p:nvSpPr>
          <p:cNvPr id="3" name="2 Marcador de contenido"/>
          <p:cNvSpPr>
            <a:spLocks noGrp="1"/>
          </p:cNvSpPr>
          <p:nvPr>
            <p:ph sz="quarter" idx="1"/>
          </p:nvPr>
        </p:nvSpPr>
        <p:spPr/>
        <p:txBody>
          <a:bodyPr>
            <a:normAutofit/>
          </a:bodyPr>
          <a:lstStyle/>
          <a:p>
            <a:pPr algn="just"/>
            <a:r>
              <a:rPr lang="es-MX" sz="2400" dirty="0"/>
              <a:t>El sistema debe ser consistente en su juego de pantallas y en los mecanismos para </a:t>
            </a:r>
            <a:r>
              <a:rPr lang="es-MX" sz="2400" dirty="0" smtClean="0"/>
              <a:t>controlar el </a:t>
            </a:r>
            <a:r>
              <a:rPr lang="es-MX" sz="2400" dirty="0"/>
              <a:t>funcionamiento de las pantallas en las diferentes aplicaciones. La consistencia hace </a:t>
            </a:r>
            <a:r>
              <a:rPr lang="es-MX" sz="2400" dirty="0" smtClean="0"/>
              <a:t>más fácil </a:t>
            </a:r>
            <a:r>
              <a:rPr lang="es-MX" sz="2400" dirty="0"/>
              <a:t>para los usuarios aprender a usar nuevas partes del sistema una vez que están </a:t>
            </a:r>
            <a:r>
              <a:rPr lang="es-MX" sz="2400" dirty="0" smtClean="0"/>
              <a:t>familiarizados con </a:t>
            </a:r>
            <a:r>
              <a:rPr lang="es-MX" sz="2400" dirty="0"/>
              <a:t>un componente. Puede lograr la consistencia mediante lo siguiente:</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3717031"/>
            <a:ext cx="3330524" cy="2497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748327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b="1" dirty="0"/>
              <a:t>FUNCIONAMIENTO NORMAL Y CONSISTENCIA</a:t>
            </a:r>
            <a:endParaRPr lang="es-MX" dirty="0"/>
          </a:p>
        </p:txBody>
      </p:sp>
      <p:sp>
        <p:nvSpPr>
          <p:cNvPr id="3" name="2 Marcador de contenido"/>
          <p:cNvSpPr>
            <a:spLocks noGrp="1"/>
          </p:cNvSpPr>
          <p:nvPr>
            <p:ph sz="quarter" idx="1"/>
          </p:nvPr>
        </p:nvSpPr>
        <p:spPr/>
        <p:txBody>
          <a:bodyPr>
            <a:normAutofit fontScale="62500" lnSpcReduction="20000"/>
          </a:bodyPr>
          <a:lstStyle/>
          <a:p>
            <a:pPr marL="514350" indent="-514350" algn="just">
              <a:buFont typeface="+mj-lt"/>
              <a:buAutoNum type="arabicPeriod"/>
            </a:pPr>
            <a:r>
              <a:rPr lang="es-MX" dirty="0" smtClean="0"/>
              <a:t>Localizar </a:t>
            </a:r>
            <a:r>
              <a:rPr lang="es-MX" dirty="0"/>
              <a:t>títulos, fecha, tiempo y mensajes de retroalimentación en los mismos </a:t>
            </a:r>
            <a:r>
              <a:rPr lang="es-MX" dirty="0" smtClean="0"/>
              <a:t>lugares en </a:t>
            </a:r>
            <a:r>
              <a:rPr lang="es-MX" dirty="0"/>
              <a:t>todas las pantallas</a:t>
            </a:r>
            <a:r>
              <a:rPr lang="es-MX" dirty="0" smtClean="0"/>
              <a:t>.</a:t>
            </a:r>
          </a:p>
          <a:p>
            <a:pPr marL="514350" indent="-514350" algn="just">
              <a:buFont typeface="+mj-lt"/>
              <a:buAutoNum type="arabicPeriod"/>
            </a:pPr>
            <a:endParaRPr lang="es-MX" dirty="0"/>
          </a:p>
          <a:p>
            <a:pPr marL="514350" indent="-514350" algn="just">
              <a:buFont typeface="+mj-lt"/>
              <a:buAutoNum type="arabicPeriod"/>
            </a:pPr>
            <a:r>
              <a:rPr lang="es-MX" dirty="0" smtClean="0"/>
              <a:t>Salir </a:t>
            </a:r>
            <a:r>
              <a:rPr lang="es-MX" dirty="0"/>
              <a:t>de cada programa mediante la misma clave u opción de menú. Sería un diseño </a:t>
            </a:r>
            <a:r>
              <a:rPr lang="es-MX" dirty="0" smtClean="0"/>
              <a:t>pobre usar </a:t>
            </a:r>
            <a:r>
              <a:rPr lang="es-MX" dirty="0"/>
              <a:t>la tecla de función 4 (F4) para salir del programa AGREGAR CLIENTE y </a:t>
            </a:r>
            <a:r>
              <a:rPr lang="es-MX" dirty="0" smtClean="0"/>
              <a:t>la tecla </a:t>
            </a:r>
            <a:r>
              <a:rPr lang="es-MX" dirty="0"/>
              <a:t>de función 6 (F6) para salir del programa CAMBIAR </a:t>
            </a:r>
            <a:r>
              <a:rPr lang="es-MX" dirty="0" smtClean="0"/>
              <a:t>CLIENTE.</a:t>
            </a:r>
          </a:p>
          <a:p>
            <a:pPr marL="514350" indent="-514350" algn="just">
              <a:buFont typeface="+mj-lt"/>
              <a:buAutoNum type="arabicPeriod"/>
            </a:pPr>
            <a:endParaRPr lang="es-MX" dirty="0" smtClean="0"/>
          </a:p>
          <a:p>
            <a:pPr marL="514350" indent="-514350">
              <a:buFont typeface="+mj-lt"/>
              <a:buAutoNum type="arabicPeriod"/>
            </a:pPr>
            <a:r>
              <a:rPr lang="es-MX" dirty="0" smtClean="0"/>
              <a:t> </a:t>
            </a:r>
            <a:r>
              <a:rPr lang="es-MX" dirty="0"/>
              <a:t>Cancelar una transacción de forma consistente, normalmente usando una tecla de </a:t>
            </a:r>
            <a:r>
              <a:rPr lang="es-MX" dirty="0" smtClean="0"/>
              <a:t>función [generalmente </a:t>
            </a:r>
            <a:r>
              <a:rPr lang="es-MX" b="1" dirty="0"/>
              <a:t>F12) </a:t>
            </a:r>
            <a:r>
              <a:rPr lang="es-MX" dirty="0"/>
              <a:t>en una computadora central y la tecla </a:t>
            </a:r>
            <a:r>
              <a:rPr lang="es-MX" b="1" dirty="0" err="1"/>
              <a:t>Esc</a:t>
            </a:r>
            <a:r>
              <a:rPr lang="es-MX" b="1" dirty="0"/>
              <a:t> </a:t>
            </a:r>
            <a:r>
              <a:rPr lang="es-MX" dirty="0"/>
              <a:t>en una PC</a:t>
            </a:r>
            <a:r>
              <a:rPr lang="es-MX" dirty="0" smtClean="0"/>
              <a:t>.</a:t>
            </a:r>
          </a:p>
          <a:p>
            <a:pPr marL="514350" indent="-514350">
              <a:buFont typeface="+mj-lt"/>
              <a:buAutoNum type="arabicPeriod"/>
            </a:pPr>
            <a:endParaRPr lang="es-MX" dirty="0"/>
          </a:p>
          <a:p>
            <a:pPr marL="514350" indent="-514350">
              <a:buFont typeface="+mj-lt"/>
              <a:buAutoNum type="arabicPeriod"/>
            </a:pPr>
            <a:r>
              <a:rPr lang="es-MX" dirty="0" smtClean="0"/>
              <a:t>Obtener </a:t>
            </a:r>
            <a:r>
              <a:rPr lang="es-MX" dirty="0"/>
              <a:t>ayuda de forma estandarizada. La tecla estándar para la ayuda es la tecla </a:t>
            </a:r>
            <a:r>
              <a:rPr lang="es-MX" dirty="0" smtClean="0"/>
              <a:t>de función </a:t>
            </a:r>
            <a:r>
              <a:rPr lang="es-MX" dirty="0"/>
              <a:t>1 (</a:t>
            </a:r>
            <a:r>
              <a:rPr lang="es-MX" dirty="0" err="1"/>
              <a:t>Fl</a:t>
            </a:r>
            <a:r>
              <a:rPr lang="es-MX" dirty="0"/>
              <a:t>) y la mayoría de los desarrolladores de software está adoptando esta convención</a:t>
            </a:r>
            <a:r>
              <a:rPr lang="es-MX" dirty="0" smtClean="0"/>
              <a:t>.</a:t>
            </a:r>
          </a:p>
          <a:p>
            <a:pPr marL="514350" indent="-514350">
              <a:buFont typeface="+mj-lt"/>
              <a:buAutoNum type="arabicPeriod"/>
            </a:pPr>
            <a:endParaRPr lang="es-MX" dirty="0"/>
          </a:p>
          <a:p>
            <a:pPr marL="514350" indent="-514350">
              <a:buFont typeface="+mj-lt"/>
              <a:buAutoNum type="arabicPeriod"/>
            </a:pPr>
            <a:r>
              <a:rPr lang="es-MX" dirty="0" smtClean="0"/>
              <a:t>Estandarizar </a:t>
            </a:r>
            <a:r>
              <a:rPr lang="es-MX" dirty="0"/>
              <a:t>los colores usados para todas las pantallas. Los mensajes de error </a:t>
            </a:r>
            <a:r>
              <a:rPr lang="es-MX" dirty="0" smtClean="0"/>
              <a:t>normalmente se </a:t>
            </a:r>
            <a:r>
              <a:rPr lang="es-MX" dirty="0"/>
              <a:t>despliegan en rojo. Recuerde mantener el mismo color de fondo de </a:t>
            </a:r>
            <a:r>
              <a:rPr lang="es-MX" dirty="0" smtClean="0"/>
              <a:t>pantalla para </a:t>
            </a:r>
            <a:r>
              <a:rPr lang="es-MX" dirty="0"/>
              <a:t>todas las aplicaciones</a:t>
            </a:r>
            <a:r>
              <a:rPr lang="es-MX" dirty="0" smtClean="0"/>
              <a:t>.</a:t>
            </a:r>
            <a:endParaRPr lang="es-MX" dirty="0"/>
          </a:p>
        </p:txBody>
      </p:sp>
    </p:spTree>
    <p:extLst>
      <p:ext uri="{BB962C8B-B14F-4D97-AF65-F5344CB8AC3E}">
        <p14:creationId xmlns:p14="http://schemas.microsoft.com/office/powerpoint/2010/main" val="121106650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b="1" dirty="0"/>
              <a:t>FUNCIONAMIENTO NORMAL Y CONSISTENCIA</a:t>
            </a:r>
            <a:endParaRPr lang="es-MX" dirty="0"/>
          </a:p>
        </p:txBody>
      </p:sp>
      <p:sp>
        <p:nvSpPr>
          <p:cNvPr id="3" name="2 Marcador de contenido"/>
          <p:cNvSpPr>
            <a:spLocks noGrp="1"/>
          </p:cNvSpPr>
          <p:nvPr>
            <p:ph sz="quarter" idx="1"/>
          </p:nvPr>
        </p:nvSpPr>
        <p:spPr/>
        <p:txBody>
          <a:bodyPr>
            <a:normAutofit fontScale="77500" lnSpcReduction="20000"/>
          </a:bodyPr>
          <a:lstStyle/>
          <a:p>
            <a:pPr marL="514350" indent="-514350">
              <a:buFont typeface="+mj-lt"/>
              <a:buAutoNum type="arabicPeriod" startAt="6"/>
            </a:pPr>
            <a:r>
              <a:rPr lang="es-MX" dirty="0"/>
              <a:t>Estandarizar el uso de iconos para funciones similares al usar una interfaz gráfica de usuario. Por ejemplo, un pedazo pequeño de papel con una esquina superior torcida con frecuencia representa un documento</a:t>
            </a:r>
            <a:r>
              <a:rPr lang="es-MX" dirty="0" smtClean="0"/>
              <a:t>.</a:t>
            </a:r>
          </a:p>
          <a:p>
            <a:pPr marL="514350" indent="-514350">
              <a:buFont typeface="+mj-lt"/>
              <a:buAutoNum type="arabicPeriod" startAt="6"/>
            </a:pPr>
            <a:endParaRPr lang="es-MX" dirty="0"/>
          </a:p>
          <a:p>
            <a:pPr marL="514350" indent="-514350">
              <a:buFont typeface="+mj-lt"/>
              <a:buAutoNum type="arabicPeriod" startAt="6"/>
            </a:pPr>
            <a:r>
              <a:rPr lang="es-MX" dirty="0"/>
              <a:t>Usar terminología consistente en una pantalla de despliegue o sitio Web</a:t>
            </a:r>
            <a:r>
              <a:rPr lang="es-MX" dirty="0" smtClean="0"/>
              <a:t>.</a:t>
            </a:r>
          </a:p>
          <a:p>
            <a:pPr marL="514350" indent="-514350">
              <a:buFont typeface="+mj-lt"/>
              <a:buAutoNum type="arabicPeriod" startAt="6"/>
            </a:pPr>
            <a:endParaRPr lang="es-MX" dirty="0"/>
          </a:p>
          <a:p>
            <a:pPr marL="514350" indent="-514350">
              <a:buFont typeface="+mj-lt"/>
              <a:buAutoNum type="arabicPeriod" startAt="6"/>
            </a:pPr>
            <a:r>
              <a:rPr lang="es-MX" dirty="0"/>
              <a:t>Proporcionar una forma consistente para navegar entre los diálogos. Por ejemplo, encuentre una forma consistente para agregar registros o para trabajar con un sitio Web, tal como usar los mismos botones para </a:t>
            </a:r>
            <a:r>
              <a:rPr lang="es-MX" b="1" dirty="0"/>
              <a:t>Atrás y Adelante</a:t>
            </a:r>
            <a:r>
              <a:rPr lang="es-MX" b="1" dirty="0" smtClean="0"/>
              <a:t>.</a:t>
            </a:r>
          </a:p>
          <a:p>
            <a:pPr marL="514350" indent="-514350">
              <a:buFont typeface="+mj-lt"/>
              <a:buAutoNum type="arabicPeriod" startAt="6"/>
            </a:pPr>
            <a:endParaRPr lang="es-MX" b="1" dirty="0"/>
          </a:p>
          <a:p>
            <a:pPr marL="514350" indent="-514350">
              <a:buFont typeface="+mj-lt"/>
              <a:buAutoNum type="arabicPeriod" startAt="6"/>
            </a:pPr>
            <a:r>
              <a:rPr lang="es-MX" dirty="0"/>
              <a:t>Usar alineación, tamaño y color de fuente consistente en una página Web.</a:t>
            </a:r>
          </a:p>
          <a:p>
            <a:endParaRPr lang="es-MX" dirty="0"/>
          </a:p>
        </p:txBody>
      </p:sp>
    </p:spTree>
    <p:extLst>
      <p:ext uri="{BB962C8B-B14F-4D97-AF65-F5344CB8AC3E}">
        <p14:creationId xmlns:p14="http://schemas.microsoft.com/office/powerpoint/2010/main" val="183193563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RETROALIMENTACIÓN PARA LOS USUARIOS</a:t>
            </a:r>
          </a:p>
        </p:txBody>
      </p:sp>
      <p:sp>
        <p:nvSpPr>
          <p:cNvPr id="3" name="2 Marcador de contenido"/>
          <p:cNvSpPr>
            <a:spLocks noGrp="1"/>
          </p:cNvSpPr>
          <p:nvPr>
            <p:ph sz="quarter" idx="1"/>
          </p:nvPr>
        </p:nvSpPr>
        <p:spPr/>
        <p:txBody>
          <a:bodyPr>
            <a:normAutofit/>
          </a:bodyPr>
          <a:lstStyle/>
          <a:p>
            <a:pPr algn="just"/>
            <a:r>
              <a:rPr lang="es-MX" sz="1800" dirty="0"/>
              <a:t>Debido a que los humanos en sí son sistemas complejos, requieren </a:t>
            </a:r>
            <a:r>
              <a:rPr lang="es-MX" sz="1800" dirty="0" smtClean="0"/>
              <a:t>retroalimentación de </a:t>
            </a:r>
            <a:r>
              <a:rPr lang="es-MX" sz="1800" dirty="0"/>
              <a:t>otros para conocer las necesidades psicológicas. La retroalimentación también </a:t>
            </a:r>
            <a:r>
              <a:rPr lang="es-MX" sz="1800" dirty="0" smtClean="0"/>
              <a:t>aumenta la </a:t>
            </a:r>
            <a:r>
              <a:rPr lang="es-MX" sz="1800" dirty="0"/>
              <a:t>confianza humana. Cuánta retroalimentación se requiere, depende de las </a:t>
            </a:r>
            <a:r>
              <a:rPr lang="es-MX" sz="1800" dirty="0" smtClean="0"/>
              <a:t>características de </a:t>
            </a:r>
            <a:r>
              <a:rPr lang="es-MX" sz="1800" dirty="0"/>
              <a:t>cada individuo</a:t>
            </a:r>
            <a:r>
              <a:rPr lang="es-MX" sz="1800" dirty="0" smtClean="0"/>
              <a:t>.</a:t>
            </a:r>
          </a:p>
          <a:p>
            <a:pPr marL="0" indent="0" algn="just">
              <a:buNone/>
            </a:pPr>
            <a:endParaRPr lang="es-MX" sz="1800" dirty="0"/>
          </a:p>
          <a:p>
            <a:pPr algn="just"/>
            <a:r>
              <a:rPr lang="es-MX" sz="1800" dirty="0"/>
              <a:t>Cuando los usuarios interactúan con las máquinas, aún necesitan </a:t>
            </a:r>
            <a:r>
              <a:rPr lang="es-MX" sz="1800" dirty="0" smtClean="0"/>
              <a:t>retroalimentación acerca </a:t>
            </a:r>
            <a:r>
              <a:rPr lang="es-MX" sz="1800" dirty="0"/>
              <a:t>de cómo ha progresado su trabajo. Como diseñadores de interfaces de usuario, </a:t>
            </a:r>
            <a:r>
              <a:rPr lang="es-MX" sz="1800" dirty="0" smtClean="0"/>
              <a:t>los analistas </a:t>
            </a:r>
            <a:r>
              <a:rPr lang="es-MX" sz="1800" dirty="0"/>
              <a:t>de sistemas necesitan estar conscientes de la necesidad humana por la </a:t>
            </a:r>
            <a:r>
              <a:rPr lang="es-MX" sz="1800" dirty="0" smtClean="0"/>
              <a:t>retroalimentación y </a:t>
            </a:r>
            <a:r>
              <a:rPr lang="es-MX" sz="1800" dirty="0"/>
              <a:t>construirla en el sistema. Además de los mensajes de texto, con frecuencia se </a:t>
            </a:r>
            <a:r>
              <a:rPr lang="es-MX" sz="1800" dirty="0" smtClean="0"/>
              <a:t>pueden usar </a:t>
            </a:r>
            <a:r>
              <a:rPr lang="es-MX" sz="1800" dirty="0"/>
              <a:t>iconos</a:t>
            </a:r>
            <a:r>
              <a:rPr lang="es-MX" sz="1800" dirty="0" smtClean="0"/>
              <a:t>.</a:t>
            </a:r>
          </a:p>
          <a:p>
            <a:pPr algn="just"/>
            <a:endParaRPr lang="es-MX" dirty="0" smtClean="0"/>
          </a:p>
          <a:p>
            <a:pPr algn="just"/>
            <a:endParaRPr lang="es-MX" dirty="0"/>
          </a:p>
          <a:p>
            <a:pPr algn="just"/>
            <a:endParaRPr lang="es-MX"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437112"/>
            <a:ext cx="3632051" cy="189141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94400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t>La retroalimentación es necesaria para</a:t>
            </a:r>
            <a:r>
              <a:rPr lang="es-MX" dirty="0" smtClean="0"/>
              <a:t>:</a:t>
            </a:r>
            <a:endParaRPr lang="es-MX" dirty="0"/>
          </a:p>
        </p:txBody>
      </p:sp>
      <p:sp>
        <p:nvSpPr>
          <p:cNvPr id="3" name="2 Marcador de contenido"/>
          <p:cNvSpPr>
            <a:spLocks noGrp="1"/>
          </p:cNvSpPr>
          <p:nvPr>
            <p:ph sz="quarter" idx="1"/>
          </p:nvPr>
        </p:nvSpPr>
        <p:spPr/>
        <p:txBody>
          <a:bodyPr/>
          <a:lstStyle/>
          <a:p>
            <a:endParaRPr lang="es-MX" dirty="0"/>
          </a:p>
        </p:txBody>
      </p:sp>
      <p:sp>
        <p:nvSpPr>
          <p:cNvPr id="5" name="4 Rectángulo redondeado"/>
          <p:cNvSpPr/>
          <p:nvPr/>
        </p:nvSpPr>
        <p:spPr>
          <a:xfrm>
            <a:off x="611560" y="1700808"/>
            <a:ext cx="7920880" cy="396044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ü"/>
            </a:pPr>
            <a:r>
              <a:rPr lang="es-MX" sz="2400" dirty="0"/>
              <a:t>La computadora ha aceptado la entrada.</a:t>
            </a:r>
          </a:p>
          <a:p>
            <a:pPr marL="342900" indent="-342900" algn="just">
              <a:buFont typeface="Wingdings" panose="05000000000000000000" pitchFamily="2" charset="2"/>
              <a:buChar char="ü"/>
            </a:pPr>
            <a:r>
              <a:rPr lang="es-MX" sz="2400" dirty="0"/>
              <a:t>La entrada es correcta.</a:t>
            </a:r>
          </a:p>
          <a:p>
            <a:pPr marL="342900" indent="-342900" algn="just">
              <a:buFont typeface="Wingdings" panose="05000000000000000000" pitchFamily="2" charset="2"/>
              <a:buChar char="ü"/>
            </a:pPr>
            <a:r>
              <a:rPr lang="es-MX" sz="2400" dirty="0"/>
              <a:t>La entrada es incorrecta.</a:t>
            </a:r>
          </a:p>
          <a:p>
            <a:pPr marL="342900" indent="-342900" algn="just">
              <a:buFont typeface="Wingdings" panose="05000000000000000000" pitchFamily="2" charset="2"/>
              <a:buChar char="ü"/>
            </a:pPr>
            <a:r>
              <a:rPr lang="es-MX" sz="2400" dirty="0"/>
              <a:t>Habrá un retraso en el procesamiento.</a:t>
            </a:r>
          </a:p>
          <a:p>
            <a:pPr marL="342900" indent="-342900" algn="just">
              <a:buFont typeface="Wingdings" panose="05000000000000000000" pitchFamily="2" charset="2"/>
              <a:buChar char="ü"/>
            </a:pPr>
            <a:r>
              <a:rPr lang="es-MX" sz="2400" dirty="0"/>
              <a:t>La petición se ha completado.</a:t>
            </a:r>
          </a:p>
          <a:p>
            <a:pPr marL="342900" indent="-342900" algn="just">
              <a:buFont typeface="Wingdings" panose="05000000000000000000" pitchFamily="2" charset="2"/>
              <a:buChar char="ü"/>
            </a:pPr>
            <a:r>
              <a:rPr lang="es-MX" sz="2400" dirty="0"/>
              <a:t>La computadora no está disponible para completar la petición.</a:t>
            </a:r>
          </a:p>
          <a:p>
            <a:pPr marL="342900" indent="-342900" algn="just">
              <a:buFont typeface="Wingdings" panose="05000000000000000000" pitchFamily="2" charset="2"/>
              <a:buChar char="ü"/>
            </a:pPr>
            <a:r>
              <a:rPr lang="es-MX" sz="2400" dirty="0"/>
              <a:t>Hay retroalimentación más detallada (y cómo obtenerla).</a:t>
            </a:r>
          </a:p>
        </p:txBody>
      </p:sp>
    </p:spTree>
    <p:extLst>
      <p:ext uri="{BB962C8B-B14F-4D97-AF65-F5344CB8AC3E}">
        <p14:creationId xmlns:p14="http://schemas.microsoft.com/office/powerpoint/2010/main" val="256211275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
            </a:r>
            <a:br>
              <a:rPr lang="es-MX" dirty="0"/>
            </a:br>
            <a:r>
              <a:rPr lang="es-MX" b="1" dirty="0"/>
              <a:t>TIPOS DE RETROALIMENTACIÓN</a:t>
            </a:r>
          </a:p>
        </p:txBody>
      </p:sp>
      <p:sp>
        <p:nvSpPr>
          <p:cNvPr id="3" name="2 Marcador de contenido"/>
          <p:cNvSpPr>
            <a:spLocks noGrp="1"/>
          </p:cNvSpPr>
          <p:nvPr>
            <p:ph sz="quarter" idx="1"/>
          </p:nvPr>
        </p:nvSpPr>
        <p:spPr/>
        <p:txBody>
          <a:bodyPr>
            <a:normAutofit fontScale="85000" lnSpcReduction="20000"/>
          </a:bodyPr>
          <a:lstStyle/>
          <a:p>
            <a:pPr algn="just"/>
            <a:r>
              <a:rPr lang="es-MX" b="1" dirty="0"/>
              <a:t>Reconociendo la aceptación de la entrada </a:t>
            </a:r>
            <a:r>
              <a:rPr lang="es-MX" dirty="0"/>
              <a:t>La primera situación en que los usuarios </a:t>
            </a:r>
            <a:r>
              <a:rPr lang="es-MX" dirty="0" smtClean="0"/>
              <a:t>necesitan la </a:t>
            </a:r>
            <a:r>
              <a:rPr lang="es-MX" dirty="0"/>
              <a:t>retroalimentación es saber que la computadora ha aceptado la entrada. Por </a:t>
            </a:r>
            <a:r>
              <a:rPr lang="es-MX" dirty="0" smtClean="0"/>
              <a:t>ejemplo, cuando </a:t>
            </a:r>
            <a:r>
              <a:rPr lang="es-MX" dirty="0"/>
              <a:t>un usuario introduce un nombre en una línea, la computadora </a:t>
            </a:r>
            <a:r>
              <a:rPr lang="es-MX" dirty="0" smtClean="0"/>
              <a:t>proporciona retroalimentación </a:t>
            </a:r>
            <a:r>
              <a:rPr lang="es-MX" dirty="0"/>
              <a:t>al usuario avanzando el cursor un carácter a la vez cuando las letras se </a:t>
            </a:r>
            <a:r>
              <a:rPr lang="es-MX" dirty="0" smtClean="0"/>
              <a:t>introducen correctamente.</a:t>
            </a:r>
          </a:p>
          <a:p>
            <a:pPr marL="0" indent="0" algn="just">
              <a:buNone/>
            </a:pPr>
            <a:endParaRPr lang="es-MX" dirty="0" smtClean="0"/>
          </a:p>
          <a:p>
            <a:pPr algn="just"/>
            <a:r>
              <a:rPr lang="es-MX" b="1" dirty="0" smtClean="0"/>
              <a:t>Reconociendo </a:t>
            </a:r>
            <a:r>
              <a:rPr lang="es-MX" b="1" dirty="0"/>
              <a:t>que la entrada es correcta </a:t>
            </a:r>
            <a:r>
              <a:rPr lang="es-MX" dirty="0"/>
              <a:t>Los usuarios necesitan </a:t>
            </a:r>
            <a:r>
              <a:rPr lang="es-MX" dirty="0" smtClean="0"/>
              <a:t>retroalimentación que les </a:t>
            </a:r>
            <a:r>
              <a:rPr lang="es-MX" dirty="0"/>
              <a:t>diga que la entrada es correcta. Por ejemplo, un usuario introduce un comando y </a:t>
            </a:r>
            <a:r>
              <a:rPr lang="es-MX" dirty="0" smtClean="0"/>
              <a:t>la retroalimentación </a:t>
            </a:r>
            <a:r>
              <a:rPr lang="es-MX" dirty="0"/>
              <a:t>declara "LISTO" como progresos del programa a un nuevo punto. </a:t>
            </a:r>
            <a:endParaRPr lang="es-MX" dirty="0" smtClean="0"/>
          </a:p>
          <a:p>
            <a:pPr algn="just"/>
            <a:endParaRPr lang="es-MX" dirty="0"/>
          </a:p>
          <a:p>
            <a:pPr algn="just"/>
            <a:r>
              <a:rPr lang="es-MX" b="1" dirty="0"/>
              <a:t>Notificando que la entrada es incorrecta </a:t>
            </a:r>
            <a:r>
              <a:rPr lang="es-MX" dirty="0"/>
              <a:t>La retroalimentación es necesaria para advertir </a:t>
            </a:r>
            <a:r>
              <a:rPr lang="es-MX" dirty="0" smtClean="0"/>
              <a:t>a los </a:t>
            </a:r>
            <a:r>
              <a:rPr lang="es-MX" dirty="0"/>
              <a:t>usuarios que la entrada no es correcta.</a:t>
            </a:r>
          </a:p>
        </p:txBody>
      </p:sp>
    </p:spTree>
    <p:extLst>
      <p:ext uri="{BB962C8B-B14F-4D97-AF65-F5344CB8AC3E}">
        <p14:creationId xmlns:p14="http://schemas.microsoft.com/office/powerpoint/2010/main" val="32365402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ELECCIÓN DEL MÉTODO DE SALIDA CORRECTO</a:t>
            </a:r>
          </a:p>
        </p:txBody>
      </p:sp>
      <p:sp>
        <p:nvSpPr>
          <p:cNvPr id="3" name="2 Marcador de contenido"/>
          <p:cNvSpPr>
            <a:spLocks noGrp="1"/>
          </p:cNvSpPr>
          <p:nvPr>
            <p:ph sz="quarter" idx="1"/>
          </p:nvPr>
        </p:nvSpPr>
        <p:spPr>
          <a:xfrm>
            <a:off x="323528" y="1700808"/>
            <a:ext cx="8503920" cy="4572000"/>
          </a:xfrm>
        </p:spPr>
        <p:txBody>
          <a:bodyPr/>
          <a:lstStyle/>
          <a:p>
            <a:r>
              <a:rPr lang="es-MX" dirty="0"/>
              <a:t>L</a:t>
            </a:r>
            <a:r>
              <a:rPr lang="es-MX" dirty="0" smtClean="0"/>
              <a:t>a </a:t>
            </a:r>
            <a:r>
              <a:rPr lang="es-MX" dirty="0"/>
              <a:t>salida puede tomar muchas formas, incluyendo informes </a:t>
            </a:r>
            <a:r>
              <a:rPr lang="es-MX" dirty="0" smtClean="0"/>
              <a:t>impresos, información </a:t>
            </a:r>
            <a:r>
              <a:rPr lang="es-MX" dirty="0"/>
              <a:t>en pantalla, audio con sonidos digitalizados que simulan la voz </a:t>
            </a:r>
            <a:r>
              <a:rPr lang="es-MX" dirty="0" smtClean="0"/>
              <a:t>humana, micro formas </a:t>
            </a:r>
            <a:r>
              <a:rPr lang="es-MX" dirty="0"/>
              <a:t>y documentos Web. Elegir el método de salida correcto para cada usuario </a:t>
            </a:r>
            <a:r>
              <a:rPr lang="es-MX" dirty="0" smtClean="0"/>
              <a:t>es otro </a:t>
            </a:r>
            <a:r>
              <a:rPr lang="es-MX" dirty="0"/>
              <a:t>de los objetivos que deben tomarse en el </a:t>
            </a:r>
            <a:r>
              <a:rPr lang="es-MX" dirty="0" smtClean="0"/>
              <a:t>diseño.</a:t>
            </a:r>
          </a:p>
          <a:p>
            <a:endParaRPr lang="es-MX" dirty="0"/>
          </a:p>
        </p:txBody>
      </p:sp>
      <p:sp>
        <p:nvSpPr>
          <p:cNvPr id="4" name="3 Rectángulo redondeado"/>
          <p:cNvSpPr/>
          <p:nvPr/>
        </p:nvSpPr>
        <p:spPr>
          <a:xfrm>
            <a:off x="827584" y="4351992"/>
            <a:ext cx="3240360" cy="166929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s-MX" b="1" dirty="0"/>
              <a:t>El analista </a:t>
            </a:r>
            <a:r>
              <a:rPr lang="es-MX" b="1" dirty="0" smtClean="0"/>
              <a:t>necesita reconocer </a:t>
            </a:r>
            <a:r>
              <a:rPr lang="es-MX" b="1" dirty="0"/>
              <a:t>los pros y contras al elegir un método de salida.</a:t>
            </a:r>
          </a:p>
        </p:txBody>
      </p:sp>
      <p:sp>
        <p:nvSpPr>
          <p:cNvPr id="5" name="4 Rectángulo redondeado"/>
          <p:cNvSpPr/>
          <p:nvPr/>
        </p:nvSpPr>
        <p:spPr>
          <a:xfrm>
            <a:off x="4211960" y="4351992"/>
            <a:ext cx="4176464" cy="181331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just"/>
            <a:r>
              <a:rPr lang="es-MX" b="1" dirty="0"/>
              <a:t>L</a:t>
            </a:r>
            <a:r>
              <a:rPr lang="es-MX" b="1" dirty="0" smtClean="0"/>
              <a:t>a </a:t>
            </a:r>
            <a:r>
              <a:rPr lang="es-MX" b="1" dirty="0"/>
              <a:t>accesibilidad, flexibilidad, durabilidad, distribución, posibilidades</a:t>
            </a:r>
          </a:p>
          <a:p>
            <a:pPr algn="just"/>
            <a:r>
              <a:rPr lang="es-MX" b="1" dirty="0"/>
              <a:t>de almacenamiento y recuperación, transportabilidad e impacto global de los </a:t>
            </a:r>
            <a:r>
              <a:rPr lang="es-MX" b="1" dirty="0" smtClean="0"/>
              <a:t>datos.</a:t>
            </a:r>
            <a:endParaRPr lang="es-MX" b="1" dirty="0"/>
          </a:p>
        </p:txBody>
      </p:sp>
    </p:spTree>
    <p:extLst>
      <p:ext uri="{BB962C8B-B14F-4D97-AF65-F5344CB8AC3E}">
        <p14:creationId xmlns:p14="http://schemas.microsoft.com/office/powerpoint/2010/main" val="403333295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TIPOS DE RETROALIMENTACIÓN</a:t>
            </a:r>
            <a:endParaRPr lang="es-MX" dirty="0"/>
          </a:p>
        </p:txBody>
      </p:sp>
      <p:sp>
        <p:nvSpPr>
          <p:cNvPr id="3" name="2 Marcador de contenido"/>
          <p:cNvSpPr>
            <a:spLocks noGrp="1"/>
          </p:cNvSpPr>
          <p:nvPr>
            <p:ph sz="quarter" idx="1"/>
          </p:nvPr>
        </p:nvSpPr>
        <p:spPr/>
        <p:txBody>
          <a:bodyPr>
            <a:normAutofit fontScale="70000" lnSpcReduction="20000"/>
          </a:bodyPr>
          <a:lstStyle/>
          <a:p>
            <a:pPr algn="just"/>
            <a:r>
              <a:rPr lang="es-MX" b="1" dirty="0"/>
              <a:t>Explicando un retraso en el procesamiento </a:t>
            </a:r>
            <a:r>
              <a:rPr lang="es-MX" dirty="0"/>
              <a:t>Uno de los </a:t>
            </a:r>
            <a:r>
              <a:rPr lang="es-MX" dirty="0" smtClean="0"/>
              <a:t>tipos </a:t>
            </a:r>
            <a:r>
              <a:rPr lang="es-MX" dirty="0"/>
              <a:t>más importantes de </a:t>
            </a:r>
            <a:r>
              <a:rPr lang="es-MX" dirty="0" smtClean="0"/>
              <a:t>retroalimentación informa </a:t>
            </a:r>
            <a:r>
              <a:rPr lang="es-MX" dirty="0"/>
              <a:t>al usuario que habrá un retraso en el procesamiento que se solicitó. </a:t>
            </a:r>
            <a:r>
              <a:rPr lang="es-MX" dirty="0" smtClean="0"/>
              <a:t>Los retrasos </a:t>
            </a:r>
            <a:r>
              <a:rPr lang="es-MX" dirty="0"/>
              <a:t>de aproximadamente más de 10 segundos requieren retroalimentación para que </a:t>
            </a:r>
            <a:r>
              <a:rPr lang="es-MX" dirty="0" smtClean="0"/>
              <a:t>el usuario </a:t>
            </a:r>
            <a:r>
              <a:rPr lang="es-MX" dirty="0"/>
              <a:t>sepa que el sistema aún está trabajando</a:t>
            </a:r>
            <a:r>
              <a:rPr lang="es-MX" dirty="0" smtClean="0"/>
              <a:t>.</a:t>
            </a:r>
          </a:p>
          <a:p>
            <a:pPr algn="just"/>
            <a:endParaRPr lang="es-MX" dirty="0" smtClean="0"/>
          </a:p>
          <a:p>
            <a:pPr algn="just"/>
            <a:r>
              <a:rPr lang="es-MX" b="1" dirty="0"/>
              <a:t>Reconociendo que una petición está completa </a:t>
            </a:r>
            <a:r>
              <a:rPr lang="es-MX" dirty="0"/>
              <a:t>Los usuarios necesitan saber cuando </a:t>
            </a:r>
            <a:r>
              <a:rPr lang="es-MX" dirty="0" smtClean="0"/>
              <a:t>se han </a:t>
            </a:r>
            <a:r>
              <a:rPr lang="es-MX" dirty="0"/>
              <a:t>completado sus peticiones y podrían introducir nuevas peticiones. Con frecuencia </a:t>
            </a:r>
            <a:r>
              <a:rPr lang="es-MX" dirty="0" smtClean="0"/>
              <a:t>se despliega un </a:t>
            </a:r>
            <a:r>
              <a:rPr lang="es-MX" dirty="0"/>
              <a:t>mensaje de retroalimentación </a:t>
            </a:r>
            <a:r>
              <a:rPr lang="es-MX" dirty="0" smtClean="0"/>
              <a:t>específico </a:t>
            </a:r>
            <a:r>
              <a:rPr lang="es-MX" dirty="0"/>
              <a:t>cuando un usuario ha completado </a:t>
            </a:r>
            <a:r>
              <a:rPr lang="es-MX" dirty="0" smtClean="0"/>
              <a:t>una </a:t>
            </a:r>
            <a:r>
              <a:rPr lang="es-MX" dirty="0"/>
              <a:t>acción, tal como "SE HA AGREGADO EL REGISTRO DEL </a:t>
            </a:r>
            <a:r>
              <a:rPr lang="es-MX" dirty="0" smtClean="0"/>
              <a:t>EMPLEADO“.</a:t>
            </a:r>
          </a:p>
          <a:p>
            <a:pPr algn="just"/>
            <a:endParaRPr lang="es-MX" dirty="0"/>
          </a:p>
          <a:p>
            <a:pPr algn="just"/>
            <a:r>
              <a:rPr lang="es-MX" b="1" dirty="0"/>
              <a:t>Notificando que una petición no fue completada </a:t>
            </a:r>
            <a:r>
              <a:rPr lang="es-MX" dirty="0"/>
              <a:t>La retroalimentación también es </a:t>
            </a:r>
            <a:r>
              <a:rPr lang="es-MX" dirty="0" smtClean="0"/>
              <a:t>necesaria para </a:t>
            </a:r>
            <a:r>
              <a:rPr lang="es-MX" dirty="0"/>
              <a:t>permitir al usuario saber que la computadora es incapaz de completar una petición. </a:t>
            </a:r>
            <a:r>
              <a:rPr lang="es-MX" dirty="0" smtClean="0"/>
              <a:t>Si la </a:t>
            </a:r>
            <a:r>
              <a:rPr lang="es-MX" dirty="0"/>
              <a:t>pantalla lee "INCAPAZ DE PROCESAR LA PETICIÓN. VERIFIQUE </a:t>
            </a:r>
            <a:r>
              <a:rPr lang="es-MX" dirty="0" smtClean="0"/>
              <a:t>NUEVAMENTE LA </a:t>
            </a:r>
            <a:r>
              <a:rPr lang="es-MX" dirty="0"/>
              <a:t>PETICIÓN", el usuario puede regresar entonces y verificar si la petición se </a:t>
            </a:r>
            <a:r>
              <a:rPr lang="es-MX" dirty="0" smtClean="0"/>
              <a:t>introdujo correctamente </a:t>
            </a:r>
            <a:r>
              <a:rPr lang="es-MX" dirty="0"/>
              <a:t>en lugar de continuar introduciendo comandos que no se pueden ejecutar.</a:t>
            </a:r>
            <a:endParaRPr lang="es-MX" dirty="0" smtClean="0"/>
          </a:p>
          <a:p>
            <a:endParaRPr lang="es-MX" dirty="0"/>
          </a:p>
          <a:p>
            <a:endParaRPr lang="es-MX" dirty="0"/>
          </a:p>
        </p:txBody>
      </p:sp>
    </p:spTree>
    <p:extLst>
      <p:ext uri="{BB962C8B-B14F-4D97-AF65-F5344CB8AC3E}">
        <p14:creationId xmlns:p14="http://schemas.microsoft.com/office/powerpoint/2010/main" val="313222709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TIPOS DE RETROALIMENTACIÓN</a:t>
            </a:r>
            <a:endParaRPr lang="es-MX" dirty="0"/>
          </a:p>
        </p:txBody>
      </p:sp>
      <p:sp>
        <p:nvSpPr>
          <p:cNvPr id="3" name="2 Marcador de contenido"/>
          <p:cNvSpPr>
            <a:spLocks noGrp="1"/>
          </p:cNvSpPr>
          <p:nvPr>
            <p:ph sz="quarter" idx="1"/>
          </p:nvPr>
        </p:nvSpPr>
        <p:spPr/>
        <p:txBody>
          <a:bodyPr/>
          <a:lstStyle/>
          <a:p>
            <a:pPr algn="just"/>
            <a:r>
              <a:rPr lang="es-MX" b="1" dirty="0"/>
              <a:t>Ofreciendo a los usuarios retroalimentación más detallada </a:t>
            </a:r>
            <a:r>
              <a:rPr lang="es-MX" dirty="0"/>
              <a:t>Los usuarios necesitan </a:t>
            </a:r>
            <a:r>
              <a:rPr lang="es-MX" dirty="0" smtClean="0"/>
              <a:t>estar tranquilos </a:t>
            </a:r>
            <a:r>
              <a:rPr lang="es-MX" dirty="0"/>
              <a:t>de que la retroalimentación más detallada está disponible y deben mostrar </a:t>
            </a:r>
            <a:r>
              <a:rPr lang="es-MX" dirty="0" smtClean="0"/>
              <a:t>cómo pueden </a:t>
            </a:r>
            <a:r>
              <a:rPr lang="es-MX" dirty="0"/>
              <a:t>conseguirla. Se podrían emplear comandos como </a:t>
            </a:r>
            <a:r>
              <a:rPr lang="es-MX" b="1" dirty="0"/>
              <a:t>Ayudar, </a:t>
            </a:r>
            <a:r>
              <a:rPr lang="es-MX" dirty="0"/>
              <a:t>Capacitar, Explicar </a:t>
            </a:r>
            <a:r>
              <a:rPr lang="es-MX" dirty="0" smtClean="0"/>
              <a:t>o Más</a:t>
            </a:r>
            <a:r>
              <a:rPr lang="es-MX" dirty="0"/>
              <a:t>. Incluso el usuario podría teclear un signo de </a:t>
            </a:r>
            <a:r>
              <a:rPr lang="es-MX" dirty="0" smtClean="0"/>
              <a:t>interrogación </a:t>
            </a:r>
            <a:r>
              <a:rPr lang="es-MX" dirty="0"/>
              <a:t>o apuntar a un icono </a:t>
            </a:r>
            <a:r>
              <a:rPr lang="es-MX" dirty="0" smtClean="0"/>
              <a:t>apropiado para </a:t>
            </a:r>
            <a:r>
              <a:rPr lang="es-MX" dirty="0"/>
              <a:t>conseguir más retroalimentación.</a:t>
            </a:r>
          </a:p>
        </p:txBody>
      </p:sp>
    </p:spTree>
    <p:extLst>
      <p:ext uri="{BB962C8B-B14F-4D97-AF65-F5344CB8AC3E}">
        <p14:creationId xmlns:p14="http://schemas.microsoft.com/office/powerpoint/2010/main" val="275381166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MX" sz="2800" b="1" dirty="0"/>
              <a:t>INCLUSIÓN DE RETROALIMENTACIÓN EN EL DISEÑO</a:t>
            </a:r>
            <a:endParaRPr lang="es-MX" sz="2800" dirty="0"/>
          </a:p>
        </p:txBody>
      </p:sp>
      <p:sp>
        <p:nvSpPr>
          <p:cNvPr id="3" name="2 Marcador de contenido"/>
          <p:cNvSpPr>
            <a:spLocks noGrp="1"/>
          </p:cNvSpPr>
          <p:nvPr>
            <p:ph sz="quarter" idx="1"/>
          </p:nvPr>
        </p:nvSpPr>
        <p:spPr/>
        <p:txBody>
          <a:bodyPr>
            <a:noAutofit/>
          </a:bodyPr>
          <a:lstStyle/>
          <a:p>
            <a:pPr algn="just"/>
            <a:r>
              <a:rPr lang="es-MX" sz="1400" dirty="0"/>
              <a:t>El tiempo del analista de sistemas para proporcionar retroalimentación de usuario es </a:t>
            </a:r>
            <a:r>
              <a:rPr lang="es-MX" sz="1400" dirty="0" smtClean="0"/>
              <a:t>muy valioso</a:t>
            </a:r>
            <a:r>
              <a:rPr lang="es-MX" sz="1400" dirty="0"/>
              <a:t>. Si se usa correctamente, la retroalimentación puede ser un refuerzo poderoso </a:t>
            </a:r>
            <a:r>
              <a:rPr lang="es-MX" sz="1400" dirty="0" smtClean="0"/>
              <a:t>del proceso </a:t>
            </a:r>
            <a:r>
              <a:rPr lang="es-MX" sz="1400" dirty="0"/>
              <a:t>de aprendizaje de usuarios así como también servir para mejorar su desempeño </a:t>
            </a:r>
            <a:r>
              <a:rPr lang="es-MX" sz="1400" dirty="0" smtClean="0"/>
              <a:t>con el </a:t>
            </a:r>
            <a:r>
              <a:rPr lang="es-MX" sz="1400" dirty="0"/>
              <a:t>sistema y aumentar su motivación para la producción</a:t>
            </a:r>
            <a:r>
              <a:rPr lang="es-MX" sz="1400" dirty="0" smtClean="0"/>
              <a:t>.</a:t>
            </a:r>
          </a:p>
          <a:p>
            <a:pPr algn="just"/>
            <a:endParaRPr lang="es-MX" sz="1400" b="1" dirty="0"/>
          </a:p>
          <a:p>
            <a:pPr algn="just"/>
            <a:r>
              <a:rPr lang="es-MX" sz="1400" b="1" dirty="0" smtClean="0"/>
              <a:t>Variedad </a:t>
            </a:r>
            <a:r>
              <a:rPr lang="es-MX" sz="1400" b="1" dirty="0"/>
              <a:t>de opciones de ayuda </a:t>
            </a:r>
            <a:r>
              <a:rPr lang="es-MX" sz="1400" b="1" dirty="0" smtClean="0"/>
              <a:t>: </a:t>
            </a:r>
            <a:r>
              <a:rPr lang="es-MX" sz="1400" dirty="0" smtClean="0"/>
              <a:t>La </a:t>
            </a:r>
            <a:r>
              <a:rPr lang="es-MX" sz="1400" dirty="0"/>
              <a:t>"Ayuda" empezó originalmente como una respuesta </a:t>
            </a:r>
            <a:r>
              <a:rPr lang="es-MX" sz="1400" dirty="0" smtClean="0"/>
              <a:t>al usuario </a:t>
            </a:r>
            <a:r>
              <a:rPr lang="es-MX" sz="1400" dirty="0"/>
              <a:t>quien presionaba una tecla de función tal como </a:t>
            </a:r>
            <a:r>
              <a:rPr lang="es-MX" sz="1400" dirty="0" err="1"/>
              <a:t>Fl</a:t>
            </a:r>
            <a:r>
              <a:rPr lang="es-MX" sz="1400" dirty="0" smtClean="0"/>
              <a:t>; </a:t>
            </a:r>
            <a:r>
              <a:rPr lang="es-MX" sz="1400" b="1" dirty="0" smtClean="0"/>
              <a:t> </a:t>
            </a:r>
            <a:r>
              <a:rPr lang="es-MX" sz="1400" dirty="0" smtClean="0"/>
              <a:t>La </a:t>
            </a:r>
            <a:r>
              <a:rPr lang="es-MX" sz="1400" dirty="0"/>
              <a:t>alternativa de GUI es el </a:t>
            </a:r>
            <a:r>
              <a:rPr lang="es-MX" sz="1400" dirty="0" smtClean="0"/>
              <a:t>menú de </a:t>
            </a:r>
            <a:r>
              <a:rPr lang="es-MX" sz="1400" dirty="0"/>
              <a:t>ayuda desplegable. Este enfoque era difícil, debido a que los usuarios finales </a:t>
            </a:r>
            <a:r>
              <a:rPr lang="es-MX" sz="1400" dirty="0" smtClean="0"/>
              <a:t>tenían que </a:t>
            </a:r>
            <a:r>
              <a:rPr lang="es-MX" sz="1400" dirty="0"/>
              <a:t>navegar a través de una tabla de contenido o buscar mediante un índice. </a:t>
            </a:r>
          </a:p>
          <a:p>
            <a:pPr algn="just"/>
            <a:r>
              <a:rPr lang="es-MX" sz="1400" dirty="0" smtClean="0"/>
              <a:t>Después surgió la </a:t>
            </a:r>
            <a:r>
              <a:rPr lang="es-MX" sz="1400" dirty="0"/>
              <a:t>ayuda sensible al contexto. Los usuarios simplemente debían hacer clic con el </a:t>
            </a:r>
            <a:r>
              <a:rPr lang="es-MX" sz="1400" dirty="0" smtClean="0"/>
              <a:t>botón derecho </a:t>
            </a:r>
            <a:r>
              <a:rPr lang="es-MX" sz="1400" dirty="0"/>
              <a:t>del ratón y se desplegarían temas o explicaciones acerca de la pantalla actual </a:t>
            </a:r>
            <a:r>
              <a:rPr lang="es-MX" sz="1400" dirty="0" smtClean="0"/>
              <a:t>o área </a:t>
            </a:r>
            <a:r>
              <a:rPr lang="es-MX" sz="1400" dirty="0"/>
              <a:t>de la pantalla. </a:t>
            </a:r>
            <a:endParaRPr lang="es-MX" sz="1400" dirty="0" smtClean="0"/>
          </a:p>
          <a:p>
            <a:pPr algn="just"/>
            <a:endParaRPr lang="es-MX" sz="1400" dirty="0"/>
          </a:p>
          <a:p>
            <a:pPr algn="just"/>
            <a:r>
              <a:rPr lang="es-MX" sz="1400" dirty="0" smtClean="0"/>
              <a:t>Un </a:t>
            </a:r>
            <a:r>
              <a:rPr lang="es-MX" sz="1400" dirty="0"/>
              <a:t>tercer tipo de ayuda en </a:t>
            </a:r>
            <a:r>
              <a:rPr lang="es-MX" sz="1400" dirty="0" smtClean="0"/>
              <a:t>las </a:t>
            </a:r>
            <a:r>
              <a:rPr lang="es-MX" sz="1400" dirty="0"/>
              <a:t>computadoras personales ocurre cuando el usuario coloca </a:t>
            </a:r>
            <a:r>
              <a:rPr lang="es-MX" sz="1400" dirty="0" smtClean="0"/>
              <a:t>la flecha </a:t>
            </a:r>
            <a:r>
              <a:rPr lang="es-MX" sz="1400" dirty="0"/>
              <a:t>sobre un icono y la deja ahí durante un par de segundos. En este punto, algunos </a:t>
            </a:r>
            <a:r>
              <a:rPr lang="es-MX" sz="1400" dirty="0" smtClean="0"/>
              <a:t>programas despliegan </a:t>
            </a:r>
            <a:r>
              <a:rPr lang="es-MX" sz="1400" dirty="0"/>
              <a:t>un globo similar al de las tiras cómicas. </a:t>
            </a:r>
          </a:p>
          <a:p>
            <a:endParaRPr lang="es-MX" sz="1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749" y="5013176"/>
            <a:ext cx="1387918" cy="1387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43294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fontScale="90000"/>
          </a:bodyPr>
          <a:lstStyle/>
          <a:p>
            <a:r>
              <a:rPr lang="es-MX" sz="3600" b="1" dirty="0"/>
              <a:t>INCLUSIÓN DE RETROALIMENTACIÓN EN EL DISEÑO</a:t>
            </a:r>
            <a:endParaRPr lang="es-MX" dirty="0"/>
          </a:p>
        </p:txBody>
      </p:sp>
      <p:sp>
        <p:nvSpPr>
          <p:cNvPr id="3" name="2 Marcador de contenido"/>
          <p:cNvSpPr>
            <a:spLocks noGrp="1"/>
          </p:cNvSpPr>
          <p:nvPr>
            <p:ph sz="half" idx="1"/>
          </p:nvPr>
        </p:nvSpPr>
        <p:spPr/>
        <p:txBody>
          <a:bodyPr>
            <a:normAutofit/>
          </a:bodyPr>
          <a:lstStyle/>
          <a:p>
            <a:pPr algn="just"/>
            <a:r>
              <a:rPr lang="es-MX" sz="1800" dirty="0"/>
              <a:t>El cuarto tipo de ayuda son los asistentes, los cuales hacen una serie de preguntas a los usuarios y después toman una acción correspondiente. </a:t>
            </a:r>
            <a:endParaRPr lang="es-MX" sz="1800" dirty="0" smtClean="0"/>
          </a:p>
          <a:p>
            <a:pPr algn="just"/>
            <a:endParaRPr lang="es-MX" sz="1800" dirty="0"/>
          </a:p>
          <a:p>
            <a:pPr algn="just"/>
            <a:r>
              <a:rPr lang="es-MX" sz="1800" dirty="0"/>
              <a:t>Además de construir ayuda en una aplicación, los fabricantes de software ofrecen líneas de ayuda (sin embargo, la mayoría de las líneas telefónicas de servicio a clientes no son gratuitas]. Algunos fabricantes de software comercial ofrecen un sistema de ayuda automática por fax. </a:t>
            </a:r>
            <a:endParaRPr lang="es-MX" sz="1800" dirty="0" smtClean="0"/>
          </a:p>
          <a:p>
            <a:pPr algn="just"/>
            <a:endParaRPr lang="es-MX" dirty="0" smtClean="0"/>
          </a:p>
          <a:p>
            <a:pPr algn="just"/>
            <a:endParaRPr lang="es-MX" dirty="0"/>
          </a:p>
          <a:p>
            <a:pPr algn="just"/>
            <a:endParaRPr lang="es-MX" dirty="0"/>
          </a:p>
          <a:p>
            <a:endParaRPr lang="es-MX" dirty="0"/>
          </a:p>
        </p:txBody>
      </p:sp>
      <p:pic>
        <p:nvPicPr>
          <p:cNvPr id="8194" name="Picture 2"/>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19200" t="1518" r="22949" b="185"/>
          <a:stretch/>
        </p:blipFill>
        <p:spPr bwMode="auto">
          <a:xfrm>
            <a:off x="3618096" y="4799856"/>
            <a:ext cx="911318" cy="15484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746" y="3861048"/>
            <a:ext cx="2734863" cy="2318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4529414" y="1422637"/>
            <a:ext cx="4431529" cy="2585323"/>
          </a:xfrm>
          <a:prstGeom prst="rect">
            <a:avLst/>
          </a:prstGeom>
        </p:spPr>
        <p:txBody>
          <a:bodyPr wrap="square">
            <a:spAutoFit/>
          </a:bodyPr>
          <a:lstStyle/>
          <a:p>
            <a:pPr marL="285750" indent="-285750" algn="just">
              <a:buFont typeface="Arial" panose="020B0604020202020204" pitchFamily="34" charset="0"/>
              <a:buChar char="•"/>
            </a:pPr>
            <a:r>
              <a:rPr lang="es-MX" dirty="0"/>
              <a:t>Finalmente, los usuarios pueden buscar y encontrar apoyo de otros usuarios a través de los foros de software y grupos de discusión. Por supuesto, este tipo de apoyo es extraoficial y por lo tanto la información obtenida podría ser verdadera, parcialmente verdadera o incluso podría desviar al usuario. </a:t>
            </a:r>
            <a:endParaRPr lang="es-MX" dirty="0" smtClean="0"/>
          </a:p>
          <a:p>
            <a:pPr algn="just"/>
            <a:endParaRPr lang="es-MX" dirty="0"/>
          </a:p>
        </p:txBody>
      </p:sp>
    </p:spTree>
    <p:extLst>
      <p:ext uri="{BB962C8B-B14F-4D97-AF65-F5344CB8AC3E}">
        <p14:creationId xmlns:p14="http://schemas.microsoft.com/office/powerpoint/2010/main" val="65217666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t>DISEÑO DE CONSULTAS</a:t>
            </a:r>
            <a:endParaRPr lang="es-MX" b="1" dirty="0"/>
          </a:p>
        </p:txBody>
      </p:sp>
      <p:sp>
        <p:nvSpPr>
          <p:cNvPr id="5" name="4 Marcador de contenido"/>
          <p:cNvSpPr>
            <a:spLocks noGrp="1"/>
          </p:cNvSpPr>
          <p:nvPr>
            <p:ph sz="quarter" idx="1"/>
          </p:nvPr>
        </p:nvSpPr>
        <p:spPr/>
        <p:txBody>
          <a:bodyPr/>
          <a:lstStyle/>
          <a:p>
            <a:pPr algn="just"/>
            <a:r>
              <a:rPr lang="es-MX" dirty="0"/>
              <a:t>Cuando los usuarios hacen preguntas de la base de datos </a:t>
            </a:r>
            <a:r>
              <a:rPr lang="es-MX" dirty="0" smtClean="0"/>
              <a:t>o </a:t>
            </a:r>
            <a:r>
              <a:rPr lang="es-MX" dirty="0"/>
              <a:t>se comunican con ella, dicen </a:t>
            </a:r>
            <a:r>
              <a:rPr lang="es-MX" dirty="0" smtClean="0"/>
              <a:t>que la </a:t>
            </a:r>
            <a:r>
              <a:rPr lang="es-MX" dirty="0"/>
              <a:t>consultan. Hay seis tipos diferentes de consultas más </a:t>
            </a:r>
            <a:r>
              <a:rPr lang="es-MX" dirty="0" smtClean="0"/>
              <a:t>comunes.</a:t>
            </a:r>
          </a:p>
          <a:p>
            <a:pPr algn="just"/>
            <a:endParaRPr lang="es-MX" dirty="0"/>
          </a:p>
          <a:p>
            <a:pPr algn="just"/>
            <a:endParaRPr lang="es-MX" dirty="0"/>
          </a:p>
        </p:txBody>
      </p:sp>
    </p:spTree>
    <p:extLst>
      <p:ext uri="{BB962C8B-B14F-4D97-AF65-F5344CB8AC3E}">
        <p14:creationId xmlns:p14="http://schemas.microsoft.com/office/powerpoint/2010/main" val="340751298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Tipo de consulta 1</a:t>
            </a:r>
            <a:endParaRPr lang="es-MX" dirty="0"/>
          </a:p>
        </p:txBody>
      </p:sp>
      <p:sp>
        <p:nvSpPr>
          <p:cNvPr id="3" name="2 Marcador de contenido"/>
          <p:cNvSpPr>
            <a:spLocks noGrp="1"/>
          </p:cNvSpPr>
          <p:nvPr>
            <p:ph sz="quarter" idx="1"/>
          </p:nvPr>
        </p:nvSpPr>
        <p:spPr>
          <a:xfrm>
            <a:off x="323528" y="1412776"/>
            <a:ext cx="8503920" cy="4572000"/>
          </a:xfrm>
        </p:spPr>
        <p:txBody>
          <a:bodyPr>
            <a:noAutofit/>
          </a:bodyPr>
          <a:lstStyle/>
          <a:p>
            <a:pPr marL="0" indent="0" algn="just">
              <a:buNone/>
            </a:pPr>
            <a:r>
              <a:rPr lang="es-MX" sz="1400" dirty="0"/>
              <a:t>En el primer tipo de consulta, se dan la entidad y uno de los </a:t>
            </a:r>
            <a:r>
              <a:rPr lang="es-MX" sz="1400" dirty="0" smtClean="0"/>
              <a:t>atributos de </a:t>
            </a:r>
            <a:r>
              <a:rPr lang="es-MX" sz="1400" dirty="0"/>
              <a:t>ésta. El propósito de la consulta es encontrar el valor. La consulta se puede expresar </a:t>
            </a:r>
            <a:r>
              <a:rPr lang="es-MX" sz="1400" dirty="0" smtClean="0"/>
              <a:t>como sigue:</a:t>
            </a:r>
          </a:p>
          <a:p>
            <a:pPr algn="just"/>
            <a:endParaRPr lang="es-MX" sz="1400" dirty="0"/>
          </a:p>
          <a:p>
            <a:pPr algn="just"/>
            <a:r>
              <a:rPr lang="es-MX" sz="1400" dirty="0">
                <a:effectLst>
                  <a:outerShdw blurRad="38100" dist="38100" dir="2700000" algn="tl">
                    <a:srgbClr val="000000">
                      <a:alpha val="43137"/>
                    </a:srgbClr>
                  </a:outerShdw>
                </a:effectLst>
              </a:rPr>
              <a:t>¿Cuál es el valor de un atributo especial para una entidad particular</a:t>
            </a:r>
            <a:r>
              <a:rPr lang="es-MX" sz="1400" dirty="0" smtClean="0">
                <a:effectLst>
                  <a:outerShdw blurRad="38100" dist="38100" dir="2700000" algn="tl">
                    <a:srgbClr val="000000">
                      <a:alpha val="43137"/>
                    </a:srgbClr>
                  </a:outerShdw>
                </a:effectLst>
              </a:rPr>
              <a:t>?</a:t>
            </a:r>
          </a:p>
          <a:p>
            <a:pPr algn="just"/>
            <a:endParaRPr lang="es-MX" sz="1400" dirty="0"/>
          </a:p>
          <a:p>
            <a:pPr marL="0" indent="0" algn="just">
              <a:buNone/>
            </a:pPr>
            <a:r>
              <a:rPr lang="es-MX" sz="1400" dirty="0"/>
              <a:t>A veces es más conveniente usar una notación para ayudar a formular la consulta. Esta </a:t>
            </a:r>
            <a:r>
              <a:rPr lang="es-MX" sz="1400" dirty="0" smtClean="0"/>
              <a:t>consulta se </a:t>
            </a:r>
            <a:r>
              <a:rPr lang="es-MX" sz="1400" dirty="0"/>
              <a:t>puede escribir </a:t>
            </a:r>
            <a:r>
              <a:rPr lang="es-MX" sz="1400" dirty="0" smtClean="0"/>
              <a:t>como</a:t>
            </a:r>
          </a:p>
          <a:p>
            <a:pPr algn="just"/>
            <a:endParaRPr lang="es-MX" sz="1400" dirty="0"/>
          </a:p>
          <a:p>
            <a:pPr marL="0" indent="0" algn="just">
              <a:buNone/>
            </a:pPr>
            <a:r>
              <a:rPr lang="es-MX" sz="1400" dirty="0"/>
              <a:t>donde </a:t>
            </a:r>
            <a:r>
              <a:rPr lang="es-MX" sz="1400" i="1" dirty="0"/>
              <a:t>V </a:t>
            </a:r>
            <a:r>
              <a:rPr lang="es-MX" sz="1400" dirty="0"/>
              <a:t>representa el valor, </a:t>
            </a:r>
            <a:r>
              <a:rPr lang="es-MX" sz="1400" i="1" dirty="0"/>
              <a:t>E </a:t>
            </a:r>
            <a:r>
              <a:rPr lang="es-MX" sz="1400" dirty="0"/>
              <a:t>la entidad y </a:t>
            </a:r>
            <a:r>
              <a:rPr lang="es-MX" sz="1400" i="1" dirty="0"/>
              <a:t>A </a:t>
            </a:r>
            <a:r>
              <a:rPr lang="es-MX" sz="1400" dirty="0"/>
              <a:t>el atributo, y se dan las variables en los paréntesis</a:t>
            </a:r>
            <a:r>
              <a:rPr lang="es-MX" sz="1400" dirty="0" smtClean="0"/>
              <a:t>.</a:t>
            </a:r>
          </a:p>
          <a:p>
            <a:pPr algn="just"/>
            <a:endParaRPr lang="es-MX" sz="1400" dirty="0"/>
          </a:p>
          <a:p>
            <a:pPr marL="0" indent="0" algn="just">
              <a:buNone/>
            </a:pPr>
            <a:r>
              <a:rPr lang="es-MX" sz="1400" dirty="0"/>
              <a:t>La </a:t>
            </a:r>
            <a:r>
              <a:rPr lang="es-MX" sz="1400" dirty="0" smtClean="0"/>
              <a:t>pregunta</a:t>
            </a:r>
          </a:p>
          <a:p>
            <a:pPr algn="just"/>
            <a:r>
              <a:rPr lang="es-MX" sz="1400" dirty="0" smtClean="0"/>
              <a:t>¿</a:t>
            </a:r>
            <a:r>
              <a:rPr lang="es-MX" sz="1400" dirty="0"/>
              <a:t>Qué hizo el número de empleado 73712 en el año 2003</a:t>
            </a:r>
            <a:r>
              <a:rPr lang="es-MX" sz="1400" dirty="0" smtClean="0"/>
              <a:t>?</a:t>
            </a:r>
          </a:p>
          <a:p>
            <a:pPr algn="just"/>
            <a:endParaRPr lang="es-MX" sz="1400" dirty="0" smtClean="0"/>
          </a:p>
          <a:p>
            <a:pPr marL="0" indent="0" algn="just">
              <a:buNone/>
            </a:pPr>
            <a:r>
              <a:rPr lang="es-MX" sz="1400" dirty="0" smtClean="0"/>
              <a:t>se </a:t>
            </a:r>
            <a:r>
              <a:rPr lang="es-MX" sz="1400" dirty="0"/>
              <a:t>puede declarar más específicamente </a:t>
            </a:r>
            <a:r>
              <a:rPr lang="es-MX" sz="1400" dirty="0" smtClean="0"/>
              <a:t>como</a:t>
            </a:r>
          </a:p>
          <a:p>
            <a:pPr marL="0" indent="0" algn="just">
              <a:buNone/>
            </a:pPr>
            <a:endParaRPr lang="es-MX" sz="1400" dirty="0"/>
          </a:p>
          <a:p>
            <a:pPr algn="just"/>
            <a:r>
              <a:rPr lang="es-MX" sz="1400" dirty="0"/>
              <a:t>¿Cuál es el valor del atributo AÑO 2003 para la entidad NÚMERO DE </a:t>
            </a:r>
            <a:r>
              <a:rPr lang="es-MX" sz="1400" dirty="0" smtClean="0"/>
              <a:t>EMPLEADO 73712?</a:t>
            </a:r>
          </a:p>
          <a:p>
            <a:pPr marL="0" indent="0" algn="just">
              <a:buNone/>
            </a:pPr>
            <a:endParaRPr lang="es-MX" sz="1400" dirty="0"/>
          </a:p>
          <a:p>
            <a:pPr marL="0" indent="0" algn="just">
              <a:buNone/>
            </a:pPr>
            <a:r>
              <a:rPr lang="es-MX" sz="1400" dirty="0"/>
              <a:t>El registro que contiene el número de empleado 73712 se encontrará y la respuesta a </a:t>
            </a:r>
            <a:r>
              <a:rPr lang="es-MX" sz="1400" dirty="0" smtClean="0"/>
              <a:t>la consulta </a:t>
            </a:r>
            <a:r>
              <a:rPr lang="es-MX" sz="1400" dirty="0"/>
              <a:t>será "$47,100".</a:t>
            </a: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791" t="40069" r="54560" b="54281"/>
          <a:stretch/>
        </p:blipFill>
        <p:spPr bwMode="auto">
          <a:xfrm>
            <a:off x="3635896" y="3081602"/>
            <a:ext cx="1515649" cy="413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18048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Tipo de consulta 2</a:t>
            </a:r>
            <a:endParaRPr lang="es-MX" dirty="0"/>
          </a:p>
        </p:txBody>
      </p:sp>
      <p:sp>
        <p:nvSpPr>
          <p:cNvPr id="3" name="2 Marcador de contenido"/>
          <p:cNvSpPr>
            <a:spLocks noGrp="1"/>
          </p:cNvSpPr>
          <p:nvPr>
            <p:ph sz="quarter" idx="1"/>
          </p:nvPr>
        </p:nvSpPr>
        <p:spPr/>
        <p:txBody>
          <a:bodyPr>
            <a:normAutofit fontScale="62500" lnSpcReduction="20000"/>
          </a:bodyPr>
          <a:lstStyle/>
          <a:p>
            <a:pPr marL="0" indent="0">
              <a:buNone/>
            </a:pPr>
            <a:r>
              <a:rPr lang="es-MX" dirty="0"/>
              <a:t>El propósito del tipo de consulta 2 es encontrar una entidad o </a:t>
            </a:r>
            <a:r>
              <a:rPr lang="es-MX" dirty="0" smtClean="0"/>
              <a:t>entidades cuando </a:t>
            </a:r>
            <a:r>
              <a:rPr lang="es-MX" dirty="0"/>
              <a:t>se dan un atributo y un valor. El tipo de consulta 2 se puede declarar </a:t>
            </a:r>
            <a:r>
              <a:rPr lang="es-MX" dirty="0" smtClean="0"/>
              <a:t>como sigue:</a:t>
            </a:r>
          </a:p>
          <a:p>
            <a:pPr marL="0" indent="0">
              <a:buNone/>
            </a:pPr>
            <a:endParaRPr lang="es-MX" dirty="0"/>
          </a:p>
          <a:p>
            <a:r>
              <a:rPr lang="es-MX" dirty="0">
                <a:effectLst>
                  <a:outerShdw blurRad="38100" dist="38100" dir="2700000" algn="tl">
                    <a:srgbClr val="000000">
                      <a:alpha val="43137"/>
                    </a:srgbClr>
                  </a:outerShdw>
                </a:effectLst>
              </a:rPr>
              <a:t>¿Qué entidad tiene un valor especificado para un </a:t>
            </a:r>
            <a:r>
              <a:rPr lang="es-MX" dirty="0" smtClean="0">
                <a:effectLst>
                  <a:outerShdw blurRad="38100" dist="38100" dir="2700000" algn="tl">
                    <a:srgbClr val="000000">
                      <a:alpha val="43137"/>
                    </a:srgbClr>
                  </a:outerShdw>
                </a:effectLst>
              </a:rPr>
              <a:t>atributo particular?</a:t>
            </a:r>
          </a:p>
          <a:p>
            <a:endParaRPr lang="es-MX" dirty="0"/>
          </a:p>
          <a:p>
            <a:pPr marL="0" indent="0">
              <a:buNone/>
            </a:pPr>
            <a:r>
              <a:rPr lang="es-MX" dirty="0"/>
              <a:t>Debido a que los valores también pueden ser numéricos, es posible buscar un valor igual </a:t>
            </a:r>
            <a:r>
              <a:rPr lang="es-MX" dirty="0" smtClean="0"/>
              <a:t>a, mayor </a:t>
            </a:r>
            <a:r>
              <a:rPr lang="es-MX" dirty="0"/>
              <a:t>que, menor que, diferente a, mayor o iguala a, etc. Un ejemplo de este tipo de </a:t>
            </a:r>
            <a:r>
              <a:rPr lang="es-MX" dirty="0" smtClean="0"/>
              <a:t>consulta es </a:t>
            </a:r>
            <a:r>
              <a:rPr lang="es-MX" dirty="0"/>
              <a:t>como sigue</a:t>
            </a:r>
            <a:r>
              <a:rPr lang="es-MX" dirty="0" smtClean="0"/>
              <a:t>:</a:t>
            </a:r>
          </a:p>
          <a:p>
            <a:pPr marL="0" indent="0">
              <a:buNone/>
            </a:pPr>
            <a:endParaRPr lang="es-MX" dirty="0"/>
          </a:p>
          <a:p>
            <a:r>
              <a:rPr lang="es-MX" dirty="0"/>
              <a:t>¿Qué empleado[s) ganó (ganaron) más de $50,000 en 2003</a:t>
            </a:r>
            <a:r>
              <a:rPr lang="es-MX" dirty="0" smtClean="0"/>
              <a:t>?</a:t>
            </a:r>
          </a:p>
          <a:p>
            <a:endParaRPr lang="es-MX" dirty="0"/>
          </a:p>
          <a:p>
            <a:pPr marL="0" indent="0">
              <a:buNone/>
            </a:pPr>
            <a:r>
              <a:rPr lang="es-MX" dirty="0"/>
              <a:t>La notación para el tipo de consulta 2 </a:t>
            </a:r>
            <a:r>
              <a:rPr lang="es-MX" dirty="0" smtClean="0"/>
              <a:t>es</a:t>
            </a:r>
          </a:p>
          <a:p>
            <a:pPr marL="0" indent="0">
              <a:buNone/>
            </a:pPr>
            <a:endParaRPr lang="es-MX" dirty="0" smtClean="0"/>
          </a:p>
          <a:p>
            <a:endParaRPr lang="es-MX" dirty="0"/>
          </a:p>
          <a:p>
            <a:endParaRPr lang="es-MX" dirty="0" smtClean="0"/>
          </a:p>
          <a:p>
            <a:r>
              <a:rPr lang="es-MX" dirty="0" smtClean="0"/>
              <a:t>En </a:t>
            </a:r>
            <a:r>
              <a:rPr lang="es-MX" dirty="0"/>
              <a:t>este caso, tres empleados ganaron más de $50,000, de modo que la respuesta será </a:t>
            </a:r>
            <a:r>
              <a:rPr lang="es-MX" dirty="0" smtClean="0"/>
              <a:t>una lista </a:t>
            </a:r>
            <a:r>
              <a:rPr lang="es-MX" dirty="0"/>
              <a:t>del número de empleado para los tres empleados: "72845, 72888 y 80345".</a:t>
            </a: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562" t="79966" r="54560" b="12842"/>
          <a:stretch/>
        </p:blipFill>
        <p:spPr bwMode="auto">
          <a:xfrm>
            <a:off x="3635896" y="4627767"/>
            <a:ext cx="1415441" cy="526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081212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Tipo de consulta 3</a:t>
            </a:r>
            <a:endParaRPr lang="es-MX" dirty="0"/>
          </a:p>
        </p:txBody>
      </p:sp>
      <p:sp>
        <p:nvSpPr>
          <p:cNvPr id="3" name="2 Marcador de contenido"/>
          <p:cNvSpPr>
            <a:spLocks noGrp="1"/>
          </p:cNvSpPr>
          <p:nvPr>
            <p:ph sz="quarter" idx="1"/>
          </p:nvPr>
        </p:nvSpPr>
        <p:spPr/>
        <p:txBody>
          <a:bodyPr>
            <a:normAutofit fontScale="47500" lnSpcReduction="20000"/>
          </a:bodyPr>
          <a:lstStyle/>
          <a:p>
            <a:pPr marL="0" indent="0">
              <a:buNone/>
            </a:pPr>
            <a:r>
              <a:rPr lang="es-MX" dirty="0"/>
              <a:t>El propósito del tipo de consulta 3 es determinar qué atributo(s) </a:t>
            </a:r>
            <a:r>
              <a:rPr lang="es-MX" dirty="0" smtClean="0"/>
              <a:t>satisface la </a:t>
            </a:r>
            <a:r>
              <a:rPr lang="es-MX" dirty="0"/>
              <a:t>descripción proporcionada cuando se dan la entidad y el valor. El tipo de consulta </a:t>
            </a:r>
            <a:r>
              <a:rPr lang="es-MX" dirty="0" smtClean="0"/>
              <a:t>3 se </a:t>
            </a:r>
            <a:r>
              <a:rPr lang="es-MX" dirty="0"/>
              <a:t>puede declarar como sigue</a:t>
            </a:r>
            <a:r>
              <a:rPr lang="es-MX" dirty="0" smtClean="0"/>
              <a:t>:</a:t>
            </a:r>
          </a:p>
          <a:p>
            <a:endParaRPr lang="es-MX" dirty="0"/>
          </a:p>
          <a:p>
            <a:r>
              <a:rPr lang="es-MX" dirty="0">
                <a:effectLst>
                  <a:outerShdw blurRad="38100" dist="38100" dir="2700000" algn="tl">
                    <a:srgbClr val="000000">
                      <a:alpha val="43137"/>
                    </a:srgbClr>
                  </a:outerShdw>
                </a:effectLst>
              </a:rPr>
              <a:t>¿Qué atributo(s) tiene un valor especificado para una entidad particular</a:t>
            </a:r>
            <a:r>
              <a:rPr lang="es-MX" dirty="0" smtClean="0">
                <a:effectLst>
                  <a:outerShdw blurRad="38100" dist="38100" dir="2700000" algn="tl">
                    <a:srgbClr val="000000">
                      <a:alpha val="43137"/>
                    </a:srgbClr>
                  </a:outerShdw>
                </a:effectLst>
              </a:rPr>
              <a:t>?</a:t>
            </a:r>
          </a:p>
          <a:p>
            <a:endParaRPr lang="es-MX" dirty="0"/>
          </a:p>
          <a:p>
            <a:pPr marL="0" indent="0">
              <a:buNone/>
            </a:pPr>
            <a:r>
              <a:rPr lang="es-MX" dirty="0"/>
              <a:t>Esta pregunta es útil cuando hay muchos atributos similares que tienen la misma propiedad</a:t>
            </a:r>
            <a:r>
              <a:rPr lang="es-MX" dirty="0" smtClean="0"/>
              <a:t>.</a:t>
            </a:r>
          </a:p>
          <a:p>
            <a:pPr marL="0" indent="0">
              <a:buNone/>
            </a:pPr>
            <a:endParaRPr lang="es-MX" dirty="0"/>
          </a:p>
          <a:p>
            <a:pPr marL="0" indent="0">
              <a:buNone/>
            </a:pPr>
            <a:r>
              <a:rPr lang="es-MX" dirty="0"/>
              <a:t>El ejemplo siguiente tiene atributos similares (los años específicos] que contienen </a:t>
            </a:r>
            <a:r>
              <a:rPr lang="es-MX" dirty="0" smtClean="0"/>
              <a:t>los salarios </a:t>
            </a:r>
            <a:r>
              <a:rPr lang="es-MX" dirty="0"/>
              <a:t>anuales para los empleados de la compañía</a:t>
            </a:r>
            <a:r>
              <a:rPr lang="es-MX" dirty="0" smtClean="0"/>
              <a:t>:</a:t>
            </a:r>
          </a:p>
          <a:p>
            <a:pPr marL="0" indent="0">
              <a:buNone/>
            </a:pPr>
            <a:endParaRPr lang="es-MX" dirty="0"/>
          </a:p>
          <a:p>
            <a:r>
              <a:rPr lang="es-MX" dirty="0"/>
              <a:t>¿En qué años el número de empleado 72845 ganó más de $</a:t>
            </a:r>
            <a:r>
              <a:rPr lang="es-MX" dirty="0" smtClean="0"/>
              <a:t>50,000? o</a:t>
            </a:r>
            <a:r>
              <a:rPr lang="es-MX" dirty="0"/>
              <a:t>, para ser más preciso</a:t>
            </a:r>
            <a:r>
              <a:rPr lang="es-MX" dirty="0" smtClean="0"/>
              <a:t>, ¿</a:t>
            </a:r>
            <a:r>
              <a:rPr lang="es-MX" dirty="0"/>
              <a:t>Qué atributos {AÑO 2000, AÑO 2001, AÑO 2002, AÑO 2003} tienen un </a:t>
            </a:r>
            <a:r>
              <a:rPr lang="es-MX" dirty="0" smtClean="0"/>
              <a:t>valor &gt; </a:t>
            </a:r>
            <a:r>
              <a:rPr lang="es-MX" dirty="0"/>
              <a:t>50,000 para la entidad NÚMERO DE EMPLEADO = 72845</a:t>
            </a:r>
            <a:r>
              <a:rPr lang="es-MX" dirty="0" smtClean="0"/>
              <a:t>?</a:t>
            </a:r>
          </a:p>
          <a:p>
            <a:endParaRPr lang="es-MX" dirty="0"/>
          </a:p>
          <a:p>
            <a:pPr marL="0" indent="0">
              <a:buNone/>
            </a:pPr>
            <a:r>
              <a:rPr lang="es-MX" dirty="0"/>
              <a:t>donde la lista opcional en las llaves { } es el juego de atributos elegibles</a:t>
            </a:r>
            <a:r>
              <a:rPr lang="es-MX" dirty="0" smtClean="0"/>
              <a:t>.</a:t>
            </a:r>
          </a:p>
          <a:p>
            <a:pPr marL="0" indent="0">
              <a:buNone/>
            </a:pPr>
            <a:endParaRPr lang="es-MX" dirty="0"/>
          </a:p>
          <a:p>
            <a:pPr marL="0" indent="0">
              <a:buNone/>
            </a:pPr>
            <a:r>
              <a:rPr lang="es-MX" dirty="0"/>
              <a:t>La notación para el tipo de consulta 3 </a:t>
            </a:r>
            <a:r>
              <a:rPr lang="es-MX" dirty="0" smtClean="0"/>
              <a:t>es </a:t>
            </a:r>
            <a:endParaRPr lang="es-MX" i="1" dirty="0" smtClean="0"/>
          </a:p>
          <a:p>
            <a:pPr marL="0" indent="0">
              <a:buNone/>
            </a:pPr>
            <a:endParaRPr lang="es-MX" i="1" dirty="0" smtClean="0"/>
          </a:p>
          <a:p>
            <a:pPr marL="0" indent="0">
              <a:buNone/>
            </a:pPr>
            <a:endParaRPr lang="es-MX" i="1" dirty="0" smtClean="0"/>
          </a:p>
          <a:p>
            <a:pPr marL="0" indent="0">
              <a:buNone/>
            </a:pPr>
            <a:endParaRPr lang="es-MX" i="1" dirty="0"/>
          </a:p>
          <a:p>
            <a:r>
              <a:rPr lang="es-MX" dirty="0"/>
              <a:t>En este ejemplo, </a:t>
            </a:r>
            <a:r>
              <a:rPr lang="es-MX" dirty="0" err="1"/>
              <a:t>Waters</a:t>
            </a:r>
            <a:r>
              <a:rPr lang="es-MX" dirty="0"/>
              <a:t> (número de empleado 72845] ganó más de $50,000 </a:t>
            </a:r>
            <a:r>
              <a:rPr lang="es-MX" dirty="0" smtClean="0"/>
              <a:t>durante dos </a:t>
            </a:r>
            <a:r>
              <a:rPr lang="es-MX" dirty="0"/>
              <a:t>años. Por consiguiente, la respuesta será "año 2001 y año 2003". El tipo de consulta 3 </a:t>
            </a:r>
            <a:r>
              <a:rPr lang="es-MX" dirty="0" smtClean="0"/>
              <a:t>es más </a:t>
            </a:r>
            <a:r>
              <a:rPr lang="es-MX" dirty="0"/>
              <a:t>raro que el tipo 1 o el tipo 2 debido al requerimiento de tener atributos similares </a:t>
            </a:r>
            <a:r>
              <a:rPr lang="es-MX" dirty="0" smtClean="0"/>
              <a:t>que exhiben </a:t>
            </a:r>
            <a:r>
              <a:rPr lang="es-MX" dirty="0"/>
              <a:t>las mismas propiedades.</a:t>
            </a:r>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763" t="78767" r="34150" b="15411"/>
          <a:stretch/>
        </p:blipFill>
        <p:spPr bwMode="auto">
          <a:xfrm>
            <a:off x="4139952" y="4581128"/>
            <a:ext cx="1052187" cy="425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566455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Tipo de consulta 4</a:t>
            </a:r>
            <a:endParaRPr lang="es-MX" dirty="0"/>
          </a:p>
        </p:txBody>
      </p:sp>
      <p:sp>
        <p:nvSpPr>
          <p:cNvPr id="3" name="2 Marcador de contenido"/>
          <p:cNvSpPr>
            <a:spLocks noGrp="1"/>
          </p:cNvSpPr>
          <p:nvPr>
            <p:ph sz="quarter" idx="1"/>
          </p:nvPr>
        </p:nvSpPr>
        <p:spPr/>
        <p:txBody>
          <a:bodyPr>
            <a:normAutofit fontScale="70000" lnSpcReduction="20000"/>
          </a:bodyPr>
          <a:lstStyle/>
          <a:p>
            <a:pPr marL="0" indent="0">
              <a:buNone/>
            </a:pPr>
            <a:r>
              <a:rPr lang="es-MX" dirty="0"/>
              <a:t>El tipo de consulta 4 es similar al tipo de consulta 1. La diferencia </a:t>
            </a:r>
            <a:r>
              <a:rPr lang="es-MX" dirty="0" smtClean="0"/>
              <a:t>es que </a:t>
            </a:r>
            <a:r>
              <a:rPr lang="es-MX" dirty="0"/>
              <a:t>los valores de todos los atributos son deseados. La consulta 4 se puede expresar </a:t>
            </a:r>
            <a:r>
              <a:rPr lang="es-MX" dirty="0" smtClean="0"/>
              <a:t>como sigue</a:t>
            </a:r>
            <a:r>
              <a:rPr lang="es-MX" dirty="0"/>
              <a:t>:</a:t>
            </a:r>
          </a:p>
          <a:p>
            <a:pPr marL="0" indent="0">
              <a:buNone/>
            </a:pPr>
            <a:endParaRPr lang="es-MX" dirty="0" smtClean="0"/>
          </a:p>
          <a:p>
            <a:r>
              <a:rPr lang="es-MX" dirty="0" smtClean="0">
                <a:effectLst>
                  <a:outerShdw blurRad="38100" dist="38100" dir="2700000" algn="tl">
                    <a:srgbClr val="000000">
                      <a:alpha val="43137"/>
                    </a:srgbClr>
                  </a:outerShdw>
                </a:effectLst>
              </a:rPr>
              <a:t>Mencione </a:t>
            </a:r>
            <a:r>
              <a:rPr lang="es-MX" dirty="0">
                <a:effectLst>
                  <a:outerShdw blurRad="38100" dist="38100" dir="2700000" algn="tl">
                    <a:srgbClr val="000000">
                      <a:alpha val="43137"/>
                    </a:srgbClr>
                  </a:outerShdw>
                </a:effectLst>
              </a:rPr>
              <a:t>todo los valores de todos los atributos para una </a:t>
            </a:r>
            <a:r>
              <a:rPr lang="es-MX" dirty="0" smtClean="0">
                <a:effectLst>
                  <a:outerShdw blurRad="38100" dist="38100" dir="2700000" algn="tl">
                    <a:srgbClr val="000000">
                      <a:alpha val="43137"/>
                    </a:srgbClr>
                  </a:outerShdw>
                </a:effectLst>
              </a:rPr>
              <a:t>entidad particular</a:t>
            </a:r>
            <a:r>
              <a:rPr lang="es-MX" dirty="0">
                <a:effectLst>
                  <a:outerShdw blurRad="38100" dist="38100" dir="2700000" algn="tl">
                    <a:srgbClr val="000000">
                      <a:alpha val="43137"/>
                    </a:srgbClr>
                  </a:outerShdw>
                </a:effectLst>
              </a:rPr>
              <a:t>.</a:t>
            </a:r>
          </a:p>
          <a:p>
            <a:pPr marL="0" indent="0">
              <a:buNone/>
            </a:pPr>
            <a:endParaRPr lang="es-MX" dirty="0" smtClean="0"/>
          </a:p>
          <a:p>
            <a:pPr marL="0" indent="0">
              <a:buNone/>
            </a:pPr>
            <a:r>
              <a:rPr lang="es-MX" dirty="0" smtClean="0"/>
              <a:t>Un </a:t>
            </a:r>
            <a:r>
              <a:rPr lang="es-MX" dirty="0"/>
              <a:t>ejemplo del tipo de consulta 4 es el </a:t>
            </a:r>
            <a:r>
              <a:rPr lang="es-MX" dirty="0" smtClean="0"/>
              <a:t>siguiente: </a:t>
            </a:r>
          </a:p>
          <a:p>
            <a:endParaRPr lang="es-MX" dirty="0"/>
          </a:p>
          <a:p>
            <a:r>
              <a:rPr lang="es-MX" dirty="0" smtClean="0"/>
              <a:t>Mencione </a:t>
            </a:r>
            <a:r>
              <a:rPr lang="es-MX" dirty="0"/>
              <a:t>todos los detalles en el archivo de historial de ingresos para el </a:t>
            </a:r>
            <a:r>
              <a:rPr lang="es-MX" dirty="0" smtClean="0"/>
              <a:t>número de </a:t>
            </a:r>
            <a:r>
              <a:rPr lang="es-MX" dirty="0"/>
              <a:t>empleado 72888.</a:t>
            </a:r>
          </a:p>
          <a:p>
            <a:endParaRPr lang="es-MX" dirty="0" smtClean="0"/>
          </a:p>
          <a:p>
            <a:pPr marL="0" indent="0">
              <a:buNone/>
            </a:pPr>
            <a:r>
              <a:rPr lang="es-MX" dirty="0" smtClean="0"/>
              <a:t>La </a:t>
            </a:r>
            <a:r>
              <a:rPr lang="es-MX" dirty="0"/>
              <a:t>notación para el tipo de consulta 4 </a:t>
            </a:r>
            <a:r>
              <a:rPr lang="es-MX" dirty="0" smtClean="0"/>
              <a:t>es </a:t>
            </a:r>
          </a:p>
          <a:p>
            <a:pPr marL="0" indent="0" algn="ctr">
              <a:buNone/>
            </a:pPr>
            <a:endParaRPr lang="es-MX" dirty="0" smtClean="0"/>
          </a:p>
          <a:p>
            <a:pPr marL="0" indent="0" algn="ctr">
              <a:buNone/>
            </a:pPr>
            <a:r>
              <a:rPr lang="es-MX" dirty="0" smtClean="0"/>
              <a:t>todos </a:t>
            </a:r>
            <a:r>
              <a:rPr lang="es-MX" dirty="0"/>
              <a:t>los </a:t>
            </a:r>
            <a:r>
              <a:rPr lang="es-MX" i="1" dirty="0"/>
              <a:t>V </a:t>
            </a:r>
            <a:r>
              <a:rPr lang="es-MX" dirty="0"/>
              <a:t>&lt;— (£, todos los ^4)</a:t>
            </a:r>
          </a:p>
          <a:p>
            <a:pPr marL="0" indent="0">
              <a:buNone/>
            </a:pPr>
            <a:endParaRPr lang="es-MX" dirty="0" smtClean="0"/>
          </a:p>
          <a:p>
            <a:pPr marL="0" indent="0">
              <a:buNone/>
            </a:pPr>
            <a:r>
              <a:rPr lang="es-MX" dirty="0" smtClean="0"/>
              <a:t>La </a:t>
            </a:r>
            <a:r>
              <a:rPr lang="es-MX" dirty="0"/>
              <a:t>respuesta para esta consulta será el registro entero para el empleado llamado </a:t>
            </a:r>
            <a:r>
              <a:rPr lang="es-MX" dirty="0" err="1" smtClean="0"/>
              <a:t>Dryne</a:t>
            </a:r>
            <a:r>
              <a:rPr lang="es-MX" dirty="0" smtClean="0"/>
              <a:t> (número </a:t>
            </a:r>
            <a:r>
              <a:rPr lang="es-MX" dirty="0"/>
              <a:t>de empleado 72888].</a:t>
            </a:r>
          </a:p>
        </p:txBody>
      </p:sp>
    </p:spTree>
    <p:extLst>
      <p:ext uri="{BB962C8B-B14F-4D97-AF65-F5344CB8AC3E}">
        <p14:creationId xmlns:p14="http://schemas.microsoft.com/office/powerpoint/2010/main" val="77003457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Tipo de consulta 5</a:t>
            </a:r>
            <a:endParaRPr lang="es-MX" dirty="0"/>
          </a:p>
        </p:txBody>
      </p:sp>
      <p:sp>
        <p:nvSpPr>
          <p:cNvPr id="3" name="2 Marcador de contenido"/>
          <p:cNvSpPr>
            <a:spLocks noGrp="1"/>
          </p:cNvSpPr>
          <p:nvPr>
            <p:ph sz="quarter" idx="1"/>
          </p:nvPr>
        </p:nvSpPr>
        <p:spPr/>
        <p:txBody>
          <a:bodyPr>
            <a:normAutofit fontScale="70000" lnSpcReduction="20000"/>
          </a:bodyPr>
          <a:lstStyle/>
          <a:p>
            <a:pPr marL="0" indent="0">
              <a:buNone/>
            </a:pPr>
            <a:r>
              <a:rPr lang="es-MX" dirty="0"/>
              <a:t>El quinto tipo de consulta es otra consulta global, pero es similar al </a:t>
            </a:r>
            <a:r>
              <a:rPr lang="es-MX" dirty="0" smtClean="0"/>
              <a:t>tipo de </a:t>
            </a:r>
            <a:r>
              <a:rPr lang="es-MX" dirty="0"/>
              <a:t>consulta 2. El tipo de consulta 5 se puede declarar como sigue</a:t>
            </a:r>
            <a:r>
              <a:rPr lang="es-MX" dirty="0" smtClean="0"/>
              <a:t>:</a:t>
            </a:r>
          </a:p>
          <a:p>
            <a:endParaRPr lang="es-MX" dirty="0"/>
          </a:p>
          <a:p>
            <a:r>
              <a:rPr lang="es-MX" dirty="0">
                <a:effectLst>
                  <a:outerShdw blurRad="38100" dist="38100" dir="2700000" algn="tl">
                    <a:srgbClr val="000000">
                      <a:alpha val="43137"/>
                    </a:srgbClr>
                  </a:outerShdw>
                </a:effectLst>
              </a:rPr>
              <a:t>Mencione todas las entidades que tienen un valor especificado para todos </a:t>
            </a:r>
            <a:r>
              <a:rPr lang="es-MX" dirty="0" smtClean="0">
                <a:effectLst>
                  <a:outerShdw blurRad="38100" dist="38100" dir="2700000" algn="tl">
                    <a:srgbClr val="000000">
                      <a:alpha val="43137"/>
                    </a:srgbClr>
                  </a:outerShdw>
                </a:effectLst>
              </a:rPr>
              <a:t>los atributos</a:t>
            </a:r>
            <a:r>
              <a:rPr lang="es-MX" dirty="0">
                <a:effectLst>
                  <a:outerShdw blurRad="38100" dist="38100" dir="2700000" algn="tl">
                    <a:srgbClr val="000000">
                      <a:alpha val="43137"/>
                    </a:srgbClr>
                  </a:outerShdw>
                </a:effectLst>
              </a:rPr>
              <a:t>.</a:t>
            </a:r>
          </a:p>
          <a:p>
            <a:pPr marL="0" indent="0">
              <a:buNone/>
            </a:pPr>
            <a:endParaRPr lang="es-MX" dirty="0" smtClean="0"/>
          </a:p>
          <a:p>
            <a:pPr marL="0" indent="0">
              <a:buNone/>
            </a:pPr>
            <a:r>
              <a:rPr lang="es-MX" dirty="0" smtClean="0"/>
              <a:t>Un </a:t>
            </a:r>
            <a:r>
              <a:rPr lang="es-MX" dirty="0"/>
              <a:t>ejemplo del tipo de consulta 5 es el siguiente:</a:t>
            </a:r>
          </a:p>
          <a:p>
            <a:pPr marL="0" indent="0">
              <a:buNone/>
            </a:pPr>
            <a:endParaRPr lang="es-MX" dirty="0" smtClean="0"/>
          </a:p>
          <a:p>
            <a:pPr marL="0" indent="0">
              <a:buNone/>
            </a:pPr>
            <a:r>
              <a:rPr lang="es-MX" dirty="0" smtClean="0"/>
              <a:t>Mencione </a:t>
            </a:r>
            <a:r>
              <a:rPr lang="es-MX" dirty="0"/>
              <a:t>todos los empleados cuyos ingresos excedieron $50,000 en </a:t>
            </a:r>
            <a:r>
              <a:rPr lang="es-MX" dirty="0" smtClean="0"/>
              <a:t>cualquiera de </a:t>
            </a:r>
            <a:r>
              <a:rPr lang="es-MX" dirty="0"/>
              <a:t>los años disponibles</a:t>
            </a:r>
            <a:r>
              <a:rPr lang="es-MX" dirty="0" smtClean="0"/>
              <a:t>.</a:t>
            </a:r>
          </a:p>
          <a:p>
            <a:pPr marL="0" indent="0">
              <a:buNone/>
            </a:pPr>
            <a:endParaRPr lang="es-MX" dirty="0"/>
          </a:p>
          <a:p>
            <a:pPr marL="0" indent="0">
              <a:buNone/>
            </a:pPr>
            <a:r>
              <a:rPr lang="es-MX" dirty="0"/>
              <a:t>La notación para el tipo de consulta 5 </a:t>
            </a:r>
            <a:r>
              <a:rPr lang="es-MX" dirty="0" smtClean="0"/>
              <a:t>es</a:t>
            </a:r>
          </a:p>
          <a:p>
            <a:pPr marL="0" indent="0">
              <a:buNone/>
            </a:pPr>
            <a:endParaRPr lang="es-MX" dirty="0" smtClean="0"/>
          </a:p>
          <a:p>
            <a:pPr marL="0" indent="0" algn="ctr">
              <a:buNone/>
            </a:pPr>
            <a:r>
              <a:rPr lang="es-MX" dirty="0"/>
              <a:t>todas las </a:t>
            </a:r>
            <a:r>
              <a:rPr lang="es-MX" i="1" dirty="0"/>
              <a:t>E </a:t>
            </a:r>
            <a:r>
              <a:rPr lang="es-MX" dirty="0"/>
              <a:t>&lt;— </a:t>
            </a:r>
            <a:r>
              <a:rPr lang="es-MX" i="1" dirty="0"/>
              <a:t>[V, </a:t>
            </a:r>
            <a:r>
              <a:rPr lang="es-MX" dirty="0"/>
              <a:t>todos los </a:t>
            </a:r>
            <a:r>
              <a:rPr lang="es-MX" i="1" dirty="0"/>
              <a:t>Á</a:t>
            </a:r>
            <a:r>
              <a:rPr lang="es-MX" i="1" dirty="0" smtClean="0"/>
              <a:t>)</a:t>
            </a:r>
          </a:p>
          <a:p>
            <a:endParaRPr lang="es-MX" i="1" dirty="0"/>
          </a:p>
          <a:p>
            <a:pPr marL="0" indent="0">
              <a:buNone/>
            </a:pPr>
            <a:r>
              <a:rPr lang="es-MX" dirty="0" smtClean="0"/>
              <a:t>La </a:t>
            </a:r>
            <a:r>
              <a:rPr lang="es-MX" dirty="0"/>
              <a:t>respuesta para esta consulta será "72845, 72888 y 80345".</a:t>
            </a:r>
          </a:p>
          <a:p>
            <a:pPr marL="0" indent="0">
              <a:buNone/>
            </a:pPr>
            <a:endParaRPr lang="es-MX" dirty="0"/>
          </a:p>
        </p:txBody>
      </p:sp>
    </p:spTree>
    <p:extLst>
      <p:ext uri="{BB962C8B-B14F-4D97-AF65-F5344CB8AC3E}">
        <p14:creationId xmlns:p14="http://schemas.microsoft.com/office/powerpoint/2010/main" val="25849953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TECNOLOGÍAS DE SALIDA</a:t>
            </a:r>
          </a:p>
        </p:txBody>
      </p:sp>
      <p:sp>
        <p:nvSpPr>
          <p:cNvPr id="3" name="2 Marcador de contenido"/>
          <p:cNvSpPr>
            <a:spLocks noGrp="1"/>
          </p:cNvSpPr>
          <p:nvPr>
            <p:ph sz="quarter" idx="1"/>
          </p:nvPr>
        </p:nvSpPr>
        <p:spPr/>
        <p:txBody>
          <a:bodyPr/>
          <a:lstStyle/>
          <a:p>
            <a:r>
              <a:rPr lang="es-MX" dirty="0"/>
              <a:t>Se necesitan diferentes tipos de tecnologías para producir diferentes tipos de salida</a:t>
            </a:r>
            <a:r>
              <a:rPr lang="es-MX" dirty="0" smtClean="0"/>
              <a:t>.</a:t>
            </a:r>
          </a:p>
          <a:p>
            <a:endParaRPr lang="es-MX" dirty="0"/>
          </a:p>
        </p:txBody>
      </p:sp>
      <p:sp>
        <p:nvSpPr>
          <p:cNvPr id="4" name="3 Rectángulo redondeado"/>
          <p:cNvSpPr/>
          <p:nvPr/>
        </p:nvSpPr>
        <p:spPr>
          <a:xfrm>
            <a:off x="368896" y="2636912"/>
            <a:ext cx="2448272" cy="169673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s-MX" dirty="0" smtClean="0"/>
              <a:t>la </a:t>
            </a:r>
            <a:r>
              <a:rPr lang="es-MX" b="1" u="sng" dirty="0"/>
              <a:t>salida impresa</a:t>
            </a:r>
            <a:r>
              <a:rPr lang="es-MX" dirty="0"/>
              <a:t>, las opciones incluyen una variedad de impresoras. </a:t>
            </a:r>
          </a:p>
        </p:txBody>
      </p:sp>
      <p:sp>
        <p:nvSpPr>
          <p:cNvPr id="5" name="4 Rectángulo redondeado"/>
          <p:cNvSpPr/>
          <p:nvPr/>
        </p:nvSpPr>
        <p:spPr>
          <a:xfrm>
            <a:off x="3059832" y="2603182"/>
            <a:ext cx="2304256" cy="176419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s-MX" b="1" u="sng" dirty="0" smtClean="0"/>
              <a:t>la </a:t>
            </a:r>
            <a:r>
              <a:rPr lang="es-MX" b="1" u="sng" dirty="0"/>
              <a:t>salida en pantalla</a:t>
            </a:r>
            <a:r>
              <a:rPr lang="es-MX" dirty="0"/>
              <a:t>, las opciones incluyen monitores integrados a computadoras o independientes</a:t>
            </a:r>
          </a:p>
        </p:txBody>
      </p:sp>
      <p:sp>
        <p:nvSpPr>
          <p:cNvPr id="6" name="5 Rectángulo redondeado"/>
          <p:cNvSpPr/>
          <p:nvPr/>
        </p:nvSpPr>
        <p:spPr>
          <a:xfrm>
            <a:off x="5622985" y="2643022"/>
            <a:ext cx="2304256" cy="17243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s-MX" b="1" u="sng" dirty="0" smtClean="0"/>
              <a:t>Salida de audio</a:t>
            </a:r>
            <a:r>
              <a:rPr lang="es-MX" dirty="0" smtClean="0"/>
              <a:t> </a:t>
            </a:r>
            <a:r>
              <a:rPr lang="es-MX" dirty="0"/>
              <a:t>se puede amplificar en un altavoz o se puede escuchar a través de las bocinas de </a:t>
            </a:r>
            <a:r>
              <a:rPr lang="es-MX" dirty="0" smtClean="0"/>
              <a:t>una PC</a:t>
            </a:r>
            <a:r>
              <a:rPr lang="es-MX" dirty="0"/>
              <a:t>.</a:t>
            </a:r>
          </a:p>
        </p:txBody>
      </p:sp>
      <p:sp>
        <p:nvSpPr>
          <p:cNvPr id="7" name="6 Rectángulo redondeado"/>
          <p:cNvSpPr/>
          <p:nvPr/>
        </p:nvSpPr>
        <p:spPr>
          <a:xfrm>
            <a:off x="3110136" y="4581128"/>
            <a:ext cx="2448272" cy="169673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s-MX" b="1" u="sng" dirty="0"/>
              <a:t>La salida electrónica </a:t>
            </a:r>
            <a:r>
              <a:rPr lang="es-MX" dirty="0"/>
              <a:t>se crea con herramientas de software especiales.</a:t>
            </a:r>
          </a:p>
        </p:txBody>
      </p:sp>
    </p:spTree>
    <p:extLst>
      <p:ext uri="{BB962C8B-B14F-4D97-AF65-F5344CB8AC3E}">
        <p14:creationId xmlns:p14="http://schemas.microsoft.com/office/powerpoint/2010/main" val="67039850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Tipo de consulta 6</a:t>
            </a:r>
            <a:endParaRPr lang="es-MX" dirty="0"/>
          </a:p>
        </p:txBody>
      </p:sp>
      <p:sp>
        <p:nvSpPr>
          <p:cNvPr id="3" name="2 Marcador de contenido"/>
          <p:cNvSpPr>
            <a:spLocks noGrp="1"/>
          </p:cNvSpPr>
          <p:nvPr>
            <p:ph sz="quarter" idx="1"/>
          </p:nvPr>
        </p:nvSpPr>
        <p:spPr/>
        <p:txBody>
          <a:bodyPr>
            <a:normAutofit fontScale="62500" lnSpcReduction="20000"/>
          </a:bodyPr>
          <a:lstStyle/>
          <a:p>
            <a:pPr marL="0" indent="0">
              <a:buNone/>
            </a:pPr>
            <a:r>
              <a:rPr lang="es-MX" dirty="0"/>
              <a:t>El sexto tipo de consulta es similar al tipo de consulta 3. La </a:t>
            </a:r>
            <a:r>
              <a:rPr lang="es-MX" dirty="0" smtClean="0"/>
              <a:t>diferencia es </a:t>
            </a:r>
            <a:r>
              <a:rPr lang="es-MX" dirty="0"/>
              <a:t>que el tipo de consulta 6 solicita una lista de los atributos para todas las entidades en </a:t>
            </a:r>
            <a:r>
              <a:rPr lang="es-MX" dirty="0" smtClean="0"/>
              <a:t>lugar de </a:t>
            </a:r>
            <a:r>
              <a:rPr lang="es-MX" dirty="0"/>
              <a:t>una entidad particular. El tipo de consulta 6 se puede declarar como sigue</a:t>
            </a:r>
            <a:r>
              <a:rPr lang="es-MX" dirty="0" smtClean="0"/>
              <a:t>:</a:t>
            </a:r>
          </a:p>
          <a:p>
            <a:endParaRPr lang="es-MX" dirty="0"/>
          </a:p>
          <a:p>
            <a:r>
              <a:rPr lang="es-MX" dirty="0">
                <a:effectLst>
                  <a:outerShdw blurRad="38100" dist="38100" dir="2700000" algn="tl">
                    <a:srgbClr val="000000">
                      <a:alpha val="43137"/>
                    </a:srgbClr>
                  </a:outerShdw>
                </a:effectLst>
              </a:rPr>
              <a:t>Mencione todos los atributos que tienen un valor especificado para todas las entidades.</a:t>
            </a:r>
          </a:p>
          <a:p>
            <a:pPr marL="0" indent="0">
              <a:buNone/>
            </a:pPr>
            <a:endParaRPr lang="es-MX" dirty="0" smtClean="0"/>
          </a:p>
          <a:p>
            <a:pPr marL="0" indent="0">
              <a:buNone/>
            </a:pPr>
            <a:r>
              <a:rPr lang="es-MX" dirty="0" smtClean="0"/>
              <a:t>El </a:t>
            </a:r>
            <a:r>
              <a:rPr lang="es-MX" dirty="0"/>
              <a:t>siguiente es un ejemplo del tipo de consulta 6:</a:t>
            </a:r>
          </a:p>
          <a:p>
            <a:pPr marL="0" indent="0">
              <a:buNone/>
            </a:pPr>
            <a:endParaRPr lang="es-MX" dirty="0" smtClean="0"/>
          </a:p>
          <a:p>
            <a:pPr marL="0" indent="0">
              <a:buNone/>
            </a:pPr>
            <a:r>
              <a:rPr lang="es-MX" dirty="0" smtClean="0"/>
              <a:t>Mencione </a:t>
            </a:r>
            <a:r>
              <a:rPr lang="es-MX" dirty="0"/>
              <a:t>todos los años en que los ingresos excedieron $40,000 para todos </a:t>
            </a:r>
            <a:r>
              <a:rPr lang="es-MX" dirty="0" smtClean="0"/>
              <a:t>los empleados </a:t>
            </a:r>
            <a:r>
              <a:rPr lang="es-MX" dirty="0"/>
              <a:t>de la compañía.</a:t>
            </a:r>
          </a:p>
          <a:p>
            <a:pPr marL="0" indent="0">
              <a:buNone/>
            </a:pPr>
            <a:endParaRPr lang="es-MX" dirty="0" smtClean="0"/>
          </a:p>
          <a:p>
            <a:pPr marL="0" indent="0">
              <a:buNone/>
            </a:pPr>
            <a:r>
              <a:rPr lang="es-MX" dirty="0" smtClean="0"/>
              <a:t>La </a:t>
            </a:r>
            <a:r>
              <a:rPr lang="es-MX" dirty="0"/>
              <a:t>notación para el tipo de consulta 6 es</a:t>
            </a:r>
          </a:p>
          <a:p>
            <a:pPr algn="ctr"/>
            <a:r>
              <a:rPr lang="es-MX" dirty="0"/>
              <a:t>todos los </a:t>
            </a:r>
            <a:r>
              <a:rPr lang="es-MX" i="1" dirty="0"/>
              <a:t>A </a:t>
            </a:r>
            <a:r>
              <a:rPr lang="es-MX" dirty="0"/>
              <a:t>&lt;— </a:t>
            </a:r>
            <a:r>
              <a:rPr lang="es-MX" i="1" dirty="0"/>
              <a:t>(V, </a:t>
            </a:r>
            <a:r>
              <a:rPr lang="es-MX" dirty="0"/>
              <a:t>todas las </a:t>
            </a:r>
            <a:r>
              <a:rPr lang="es-MX" i="1" dirty="0"/>
              <a:t>E]</a:t>
            </a:r>
          </a:p>
          <a:p>
            <a:endParaRPr lang="es-MX" dirty="0" smtClean="0"/>
          </a:p>
          <a:p>
            <a:pPr marL="0" indent="0">
              <a:buNone/>
            </a:pPr>
            <a:r>
              <a:rPr lang="es-MX" dirty="0" smtClean="0"/>
              <a:t>La </a:t>
            </a:r>
            <a:r>
              <a:rPr lang="es-MX" dirty="0"/>
              <a:t>respuesta será "AÑO 2001, AÑO 2002 y AÑO 2003". Al igual que el tipo de consulta </a:t>
            </a:r>
            <a:r>
              <a:rPr lang="es-MX" dirty="0" smtClean="0"/>
              <a:t>3, el </a:t>
            </a:r>
            <a:r>
              <a:rPr lang="es-MX" dirty="0"/>
              <a:t>tipo de </a:t>
            </a:r>
            <a:r>
              <a:rPr lang="es-MX" dirty="0" smtClean="0"/>
              <a:t>consulta </a:t>
            </a:r>
            <a:r>
              <a:rPr lang="es-MX" dirty="0"/>
              <a:t>6 no se usa tanto como otros tipos.</a:t>
            </a:r>
          </a:p>
        </p:txBody>
      </p:sp>
    </p:spTree>
    <p:extLst>
      <p:ext uri="{BB962C8B-B14F-4D97-AF65-F5344CB8AC3E}">
        <p14:creationId xmlns:p14="http://schemas.microsoft.com/office/powerpoint/2010/main" val="389582318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t>MÉTODOS DE CONSULTA</a:t>
            </a:r>
            <a:endParaRPr lang="es-MX" b="1" dirty="0"/>
          </a:p>
        </p:txBody>
      </p:sp>
      <p:sp>
        <p:nvSpPr>
          <p:cNvPr id="3" name="2 Marcador de contenido"/>
          <p:cNvSpPr>
            <a:spLocks noGrp="1"/>
          </p:cNvSpPr>
          <p:nvPr>
            <p:ph sz="quarter" idx="1"/>
          </p:nvPr>
        </p:nvSpPr>
        <p:spPr/>
        <p:txBody>
          <a:bodyPr>
            <a:normAutofit/>
          </a:bodyPr>
          <a:lstStyle/>
          <a:p>
            <a:pPr algn="just"/>
            <a:r>
              <a:rPr lang="es-MX" dirty="0"/>
              <a:t>Dos métodos de consulta populares son consulta </a:t>
            </a:r>
            <a:r>
              <a:rPr lang="es-MX" dirty="0">
                <a:effectLst>
                  <a:outerShdw blurRad="38100" dist="38100" dir="2700000" algn="tl">
                    <a:srgbClr val="000000">
                      <a:alpha val="43137"/>
                    </a:srgbClr>
                  </a:outerShdw>
                </a:effectLst>
              </a:rPr>
              <a:t>mediante ejemplo </a:t>
            </a:r>
            <a:r>
              <a:rPr lang="es-MX" dirty="0"/>
              <a:t>y </a:t>
            </a:r>
            <a:r>
              <a:rPr lang="es-MX" dirty="0">
                <a:effectLst>
                  <a:outerShdw blurRad="38100" dist="38100" dir="2700000" algn="tl">
                    <a:srgbClr val="000000">
                      <a:alpha val="43137"/>
                    </a:srgbClr>
                  </a:outerShdw>
                </a:effectLst>
              </a:rPr>
              <a:t>lenguaje de </a:t>
            </a:r>
            <a:r>
              <a:rPr lang="es-MX" dirty="0" smtClean="0">
                <a:effectLst>
                  <a:outerShdw blurRad="38100" dist="38100" dir="2700000" algn="tl">
                    <a:srgbClr val="000000">
                      <a:alpha val="43137"/>
                    </a:srgbClr>
                  </a:outerShdw>
                </a:effectLst>
              </a:rPr>
              <a:t>consultas estructurado</a:t>
            </a:r>
            <a:r>
              <a:rPr lang="es-MX" dirty="0"/>
              <a:t>.</a:t>
            </a:r>
            <a:endParaRPr lang="es-MX" b="1" dirty="0" smtClean="0"/>
          </a:p>
          <a:p>
            <a:pPr algn="just"/>
            <a:endParaRPr lang="es-MX" b="1" dirty="0"/>
          </a:p>
        </p:txBody>
      </p:sp>
      <p:pic>
        <p:nvPicPr>
          <p:cNvPr id="14338" name="Picture 2" descr="http://abayuba.com/sitio/images/stories/consult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92896"/>
            <a:ext cx="4104456" cy="410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12277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lstStyle/>
          <a:p>
            <a:r>
              <a:rPr lang="es-MX" b="1" dirty="0"/>
              <a:t>Consulta mediante ejemplo</a:t>
            </a:r>
            <a:endParaRPr lang="es-MX" dirty="0"/>
          </a:p>
        </p:txBody>
      </p:sp>
      <p:sp>
        <p:nvSpPr>
          <p:cNvPr id="5" name="4 Marcador de contenido"/>
          <p:cNvSpPr>
            <a:spLocks noGrp="1"/>
          </p:cNvSpPr>
          <p:nvPr>
            <p:ph sz="quarter" idx="1"/>
          </p:nvPr>
        </p:nvSpPr>
        <p:spPr>
          <a:xfrm>
            <a:off x="301752" y="1527048"/>
            <a:ext cx="8446712" cy="2117976"/>
          </a:xfrm>
        </p:spPr>
        <p:txBody>
          <a:bodyPr>
            <a:normAutofit fontScale="55000" lnSpcReduction="20000"/>
          </a:bodyPr>
          <a:lstStyle/>
          <a:p>
            <a:pPr marL="0" indent="0" algn="just">
              <a:buNone/>
            </a:pPr>
            <a:r>
              <a:rPr lang="es-MX" sz="3300" dirty="0" smtClean="0"/>
              <a:t>La </a:t>
            </a:r>
            <a:r>
              <a:rPr lang="es-MX" sz="3300" dirty="0"/>
              <a:t>consulta mediante ejemplo (denominada CME) es un método simple pero poderoso para implementar las consultas en los sistemas de base de datos, tal como Microsoft Access. Los campos de la base de datos se seleccionan y despliegan en una cuadrícula y los valores de consulta solicitados se introducen en el área del campo o' debajo del campo. La consulta debe poder seleccionar ambas filas de la tabla que hace coincidir las condiciones así como también las columnas específicas (campos). Las condiciones complejas se podrían establecer para seleccionar registros y el usuario podría especificar con facilidad las columnas a ser ordenadas.</a:t>
            </a:r>
          </a:p>
          <a:p>
            <a:endParaRPr lang="es-MX" dirty="0"/>
          </a:p>
        </p:txBody>
      </p:sp>
      <p:pic>
        <p:nvPicPr>
          <p:cNvPr id="12290" name="Picture 2"/>
          <p:cNvPicPr>
            <a:picLocks noGrp="1" noChangeAspect="1" noChangeArrowheads="1"/>
          </p:cNvPicPr>
          <p:nvPr>
            <p:ph sz="half" idx="4294967295"/>
          </p:nvPr>
        </p:nvPicPr>
        <p:blipFill rotWithShape="1">
          <a:blip r:embed="rId2">
            <a:extLst>
              <a:ext uri="{28A0092B-C50C-407E-A947-70E740481C1C}">
                <a14:useLocalDpi xmlns:a14="http://schemas.microsoft.com/office/drawing/2010/main" val="0"/>
              </a:ext>
            </a:extLst>
          </a:blip>
          <a:srcRect l="33109" t="21380" r="8500" b="14776"/>
          <a:stretch/>
        </p:blipFill>
        <p:spPr bwMode="auto">
          <a:xfrm>
            <a:off x="467544" y="3569995"/>
            <a:ext cx="4464496" cy="2743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p:cNvSpPr/>
          <p:nvPr/>
        </p:nvSpPr>
        <p:spPr>
          <a:xfrm>
            <a:off x="5148064" y="4850021"/>
            <a:ext cx="3384376" cy="5760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Consulta mediante ejemplo</a:t>
            </a:r>
            <a:endParaRPr lang="es-MX" dirty="0"/>
          </a:p>
        </p:txBody>
      </p:sp>
    </p:spTree>
    <p:extLst>
      <p:ext uri="{BB962C8B-B14F-4D97-AF65-F5344CB8AC3E}">
        <p14:creationId xmlns:p14="http://schemas.microsoft.com/office/powerpoint/2010/main" val="51444560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Lenguaje de consultas estructurado</a:t>
            </a:r>
            <a:endParaRPr lang="es-MX" dirty="0"/>
          </a:p>
        </p:txBody>
      </p:sp>
      <p:sp>
        <p:nvSpPr>
          <p:cNvPr id="4" name="3 Marcador de contenido"/>
          <p:cNvSpPr>
            <a:spLocks noGrp="1"/>
          </p:cNvSpPr>
          <p:nvPr>
            <p:ph sz="half" idx="1"/>
          </p:nvPr>
        </p:nvSpPr>
        <p:spPr/>
        <p:txBody>
          <a:bodyPr>
            <a:normAutofit/>
          </a:bodyPr>
          <a:lstStyle/>
          <a:p>
            <a:pPr algn="just"/>
            <a:r>
              <a:rPr lang="es-MX" dirty="0"/>
              <a:t>El </a:t>
            </a:r>
            <a:r>
              <a:rPr lang="es-MX" dirty="0">
                <a:effectLst>
                  <a:outerShdw blurRad="38100" dist="38100" dir="2700000" algn="tl">
                    <a:srgbClr val="000000">
                      <a:alpha val="43137"/>
                    </a:srgbClr>
                  </a:outerShdw>
                </a:effectLst>
              </a:rPr>
              <a:t>lenguaje de consultas estructurado (SQL) </a:t>
            </a:r>
            <a:r>
              <a:rPr lang="es-MX" dirty="0" smtClean="0"/>
              <a:t>es otra </a:t>
            </a:r>
            <a:r>
              <a:rPr lang="es-MX" dirty="0"/>
              <a:t>forma popular para implementar consultas. Usa una serie de palabras y </a:t>
            </a:r>
            <a:r>
              <a:rPr lang="es-MX" dirty="0" smtClean="0"/>
              <a:t>comandos para </a:t>
            </a:r>
            <a:r>
              <a:rPr lang="es-MX" dirty="0"/>
              <a:t>seleccionar las filas y columnas que se deben desplegar en la tabla resultante. </a:t>
            </a:r>
            <a:r>
              <a:rPr lang="es-MX" dirty="0" smtClean="0"/>
              <a:t> </a:t>
            </a:r>
            <a:endParaRPr lang="es-MX" dirty="0"/>
          </a:p>
        </p:txBody>
      </p:sp>
      <p:pic>
        <p:nvPicPr>
          <p:cNvPr id="13314"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43345" t="16695" r="22847" b="52413"/>
          <a:stretch/>
        </p:blipFill>
        <p:spPr bwMode="auto">
          <a:xfrm>
            <a:off x="4949330" y="1916832"/>
            <a:ext cx="3924434" cy="201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 name="5 Rectángulo redondeado"/>
          <p:cNvSpPr/>
          <p:nvPr/>
        </p:nvSpPr>
        <p:spPr>
          <a:xfrm>
            <a:off x="4950063" y="4293096"/>
            <a:ext cx="3960440" cy="10801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MX" dirty="0"/>
              <a:t>Lenguaje de </a:t>
            </a:r>
            <a:r>
              <a:rPr lang="es-MX" dirty="0" smtClean="0"/>
              <a:t>consultas estructurado </a:t>
            </a:r>
            <a:r>
              <a:rPr lang="es-MX" dirty="0"/>
              <a:t>(SQL) para </a:t>
            </a:r>
            <a:r>
              <a:rPr lang="es-MX" dirty="0" smtClean="0"/>
              <a:t>la consulta mediante parámetros NOMBRE </a:t>
            </a:r>
            <a:r>
              <a:rPr lang="es-MX" dirty="0"/>
              <a:t>DE CLIENTE.</a:t>
            </a:r>
          </a:p>
        </p:txBody>
      </p:sp>
    </p:spTree>
    <p:extLst>
      <p:ext uri="{BB962C8B-B14F-4D97-AF65-F5344CB8AC3E}">
        <p14:creationId xmlns:p14="http://schemas.microsoft.com/office/powerpoint/2010/main" val="371567557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MINERÍA DE DATOS</a:t>
            </a:r>
            <a:endParaRPr lang="es-MX" dirty="0"/>
          </a:p>
        </p:txBody>
      </p:sp>
      <p:sp>
        <p:nvSpPr>
          <p:cNvPr id="3" name="2 Marcador de contenido"/>
          <p:cNvSpPr>
            <a:spLocks noGrp="1"/>
          </p:cNvSpPr>
          <p:nvPr>
            <p:ph sz="quarter" idx="1"/>
          </p:nvPr>
        </p:nvSpPr>
        <p:spPr/>
        <p:txBody>
          <a:bodyPr>
            <a:normAutofit fontScale="77500" lnSpcReduction="20000"/>
          </a:bodyPr>
          <a:lstStyle/>
          <a:p>
            <a:pPr algn="just"/>
            <a:r>
              <a:rPr lang="es-MX" dirty="0"/>
              <a:t>El concepto de minería de datos vino del deseo de usar una base de datos para </a:t>
            </a:r>
            <a:r>
              <a:rPr lang="es-MX" dirty="0" smtClean="0"/>
              <a:t>seleccionar y </a:t>
            </a:r>
            <a:r>
              <a:rPr lang="es-MX" dirty="0"/>
              <a:t>dirigirse de manera más selectiva a los clientes. </a:t>
            </a:r>
            <a:endParaRPr lang="es-MX" dirty="0" smtClean="0"/>
          </a:p>
          <a:p>
            <a:pPr algn="just"/>
            <a:endParaRPr lang="es-MX" dirty="0"/>
          </a:p>
          <a:p>
            <a:pPr algn="just"/>
            <a:r>
              <a:rPr lang="es-MX" dirty="0" smtClean="0"/>
              <a:t>Asumiendo </a:t>
            </a:r>
            <a:r>
              <a:rPr lang="es-MX" dirty="0"/>
              <a:t>que la </a:t>
            </a:r>
            <a:r>
              <a:rPr lang="es-MX" dirty="0" smtClean="0"/>
              <a:t>conducta del </a:t>
            </a:r>
            <a:r>
              <a:rPr lang="es-MX" dirty="0"/>
              <a:t>pasado es un buen predictor para las compras del futuro, una cantidad considerable </a:t>
            </a:r>
            <a:r>
              <a:rPr lang="es-MX" dirty="0" smtClean="0"/>
              <a:t>de datos </a:t>
            </a:r>
            <a:r>
              <a:rPr lang="es-MX" dirty="0"/>
              <a:t>sobre una persona se recopila de, por ejemplo, compras con tarjeta de crédito. </a:t>
            </a:r>
            <a:r>
              <a:rPr lang="es-MX" dirty="0" smtClean="0"/>
              <a:t>La compañía </a:t>
            </a:r>
            <a:r>
              <a:rPr lang="es-MX" dirty="0"/>
              <a:t>puede saber en qué almacenes vamos a comprar, lo que hemos comprado, </a:t>
            </a:r>
            <a:r>
              <a:rPr lang="es-MX" dirty="0" smtClean="0"/>
              <a:t>cuánto pagamos </a:t>
            </a:r>
            <a:r>
              <a:rPr lang="es-MX" dirty="0"/>
              <a:t>por un artículo y con qué frecuencia viajamos. También se introducen datos, </a:t>
            </a:r>
            <a:r>
              <a:rPr lang="es-MX" dirty="0" smtClean="0"/>
              <a:t>se guardan </a:t>
            </a:r>
            <a:r>
              <a:rPr lang="es-MX" dirty="0"/>
              <a:t>y se usan para una variedad de propósitos cuando llenamos las tarjetas de </a:t>
            </a:r>
            <a:r>
              <a:rPr lang="es-MX" dirty="0" smtClean="0"/>
              <a:t>garantías, solicitamos </a:t>
            </a:r>
            <a:r>
              <a:rPr lang="es-MX" dirty="0"/>
              <a:t>una licencia para manejar, respondemos a una oferta gratuita o solicitamos </a:t>
            </a:r>
            <a:r>
              <a:rPr lang="es-MX" dirty="0" smtClean="0"/>
              <a:t>una tarjeta </a:t>
            </a:r>
            <a:r>
              <a:rPr lang="es-MX" dirty="0"/>
              <a:t>de membresía en una tienda de renta de vídeos. Es más, las compañías comparten </a:t>
            </a:r>
            <a:r>
              <a:rPr lang="es-MX" dirty="0" smtClean="0"/>
              <a:t>estos datos </a:t>
            </a:r>
            <a:r>
              <a:rPr lang="es-MX" dirty="0"/>
              <a:t>y a menudo también ganan dinero por la venta de ellos. </a:t>
            </a:r>
          </a:p>
        </p:txBody>
      </p:sp>
    </p:spTree>
    <p:extLst>
      <p:ext uri="{BB962C8B-B14F-4D97-AF65-F5344CB8AC3E}">
        <p14:creationId xmlns:p14="http://schemas.microsoft.com/office/powerpoint/2010/main" val="273293476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MINERÍA DE DATOS</a:t>
            </a:r>
            <a:endParaRPr lang="es-MX" dirty="0"/>
          </a:p>
        </p:txBody>
      </p:sp>
      <p:pic>
        <p:nvPicPr>
          <p:cNvPr id="15362"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37594" t="12977" r="16966" b="14309"/>
          <a:stretch/>
        </p:blipFill>
        <p:spPr bwMode="auto">
          <a:xfrm>
            <a:off x="3491880" y="1556792"/>
            <a:ext cx="5332406" cy="4797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 name="3 Rectángulo redondeado"/>
          <p:cNvSpPr/>
          <p:nvPr/>
        </p:nvSpPr>
        <p:spPr>
          <a:xfrm>
            <a:off x="251520" y="2317815"/>
            <a:ext cx="3074640" cy="3240360"/>
          </a:xfrm>
          <a:prstGeom prst="roundRect">
            <a:avLst/>
          </a:prstGeom>
          <a:solidFill>
            <a:srgbClr val="E828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dirty="0"/>
              <a:t>La minería de dalos </a:t>
            </a:r>
            <a:r>
              <a:rPr lang="es-MX" dirty="0" smtClean="0"/>
              <a:t>recopila información </a:t>
            </a:r>
            <a:r>
              <a:rPr lang="es-MX" dirty="0"/>
              <a:t>personal </a:t>
            </a:r>
            <a:r>
              <a:rPr lang="es-MX" dirty="0" smtClean="0"/>
              <a:t>acerca de </a:t>
            </a:r>
            <a:r>
              <a:rPr lang="es-MX" dirty="0"/>
              <a:t>los clientes en un </a:t>
            </a:r>
            <a:r>
              <a:rPr lang="es-MX" dirty="0" smtClean="0"/>
              <a:t>intento por </a:t>
            </a:r>
            <a:r>
              <a:rPr lang="es-MX" dirty="0"/>
              <a:t>ser más específico en </a:t>
            </a:r>
            <a:r>
              <a:rPr lang="es-MX" dirty="0" smtClean="0"/>
              <a:t>la interpretación </a:t>
            </a:r>
            <a:r>
              <a:rPr lang="es-MX" dirty="0"/>
              <a:t>y </a:t>
            </a:r>
            <a:r>
              <a:rPr lang="es-MX" dirty="0" smtClean="0"/>
              <a:t>especificación de </a:t>
            </a:r>
            <a:r>
              <a:rPr lang="es-MX" dirty="0"/>
              <a:t>sus preferencias.</a:t>
            </a:r>
          </a:p>
        </p:txBody>
      </p:sp>
    </p:spTree>
    <p:extLst>
      <p:ext uri="{BB962C8B-B14F-4D97-AF65-F5344CB8AC3E}">
        <p14:creationId xmlns:p14="http://schemas.microsoft.com/office/powerpoint/2010/main" val="391539992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MINERÍA DE DATOS</a:t>
            </a:r>
            <a:endParaRPr lang="es-MX" dirty="0"/>
          </a:p>
        </p:txBody>
      </p:sp>
      <p:sp>
        <p:nvSpPr>
          <p:cNvPr id="3" name="2 Marcador de contenido"/>
          <p:cNvSpPr>
            <a:spLocks noGrp="1"/>
          </p:cNvSpPr>
          <p:nvPr>
            <p:ph sz="quarter" idx="1"/>
          </p:nvPr>
        </p:nvSpPr>
        <p:spPr/>
        <p:txBody>
          <a:bodyPr>
            <a:normAutofit fontScale="92500" lnSpcReduction="20000"/>
          </a:bodyPr>
          <a:lstStyle/>
          <a:p>
            <a:r>
              <a:rPr lang="es-MX" dirty="0"/>
              <a:t>Sin embargo, el enfoque de minería de datos no está exento de problemas. Primero, </a:t>
            </a:r>
            <a:r>
              <a:rPr lang="es-MX" dirty="0" smtClean="0"/>
              <a:t>los costos </a:t>
            </a:r>
            <a:r>
              <a:rPr lang="es-MX" dirty="0"/>
              <a:t>pueden ser demasiado altos para justificar la minería de datos, algo que pudiera </a:t>
            </a:r>
            <a:r>
              <a:rPr lang="es-MX" dirty="0" smtClean="0"/>
              <a:t>descubrirse cuando </a:t>
            </a:r>
            <a:r>
              <a:rPr lang="es-MX" dirty="0"/>
              <a:t>ya se acumularon los enormes costos de la configuración inicial. </a:t>
            </a:r>
            <a:r>
              <a:rPr lang="es-MX" dirty="0" smtClean="0"/>
              <a:t>Segundo, la </a:t>
            </a:r>
            <a:r>
              <a:rPr lang="es-MX" dirty="0"/>
              <a:t>minería de datos se tiene que coordinar para que los distintos departamentos o </a:t>
            </a:r>
            <a:r>
              <a:rPr lang="es-MX" dirty="0" smtClean="0"/>
              <a:t>subsidiarias no </a:t>
            </a:r>
            <a:r>
              <a:rPr lang="es-MX" dirty="0"/>
              <a:t>traten de acceder al cliente al mismo tiempo. Además, los clientes podrían </a:t>
            </a:r>
            <a:r>
              <a:rPr lang="es-MX" dirty="0" smtClean="0"/>
              <a:t>pensar que </a:t>
            </a:r>
            <a:r>
              <a:rPr lang="es-MX" dirty="0"/>
              <a:t>se está invadiendo su privacidad y resentir las ofertas que se les envíe de </a:t>
            </a:r>
            <a:r>
              <a:rPr lang="es-MX" dirty="0" smtClean="0"/>
              <a:t>esta manera.</a:t>
            </a:r>
          </a:p>
          <a:p>
            <a:endParaRPr lang="es-MX" dirty="0"/>
          </a:p>
          <a:p>
            <a:r>
              <a:rPr lang="es-MX" dirty="0"/>
              <a:t>Finalmente, los clientes podrían pensar que los </a:t>
            </a:r>
            <a:r>
              <a:rPr lang="es-MX" dirty="0" smtClean="0"/>
              <a:t>perfiles creados </a:t>
            </a:r>
            <a:r>
              <a:rPr lang="es-MX" dirty="0"/>
              <a:t>solamente con base en </a:t>
            </a:r>
            <a:r>
              <a:rPr lang="es-MX" dirty="0" smtClean="0"/>
              <a:t>sus compras </a:t>
            </a:r>
            <a:r>
              <a:rPr lang="es-MX" dirty="0"/>
              <a:t>con tarjeta de crédito presentarían una imagen distorsionada de ellos.</a:t>
            </a:r>
          </a:p>
        </p:txBody>
      </p:sp>
    </p:spTree>
    <p:extLst>
      <p:ext uri="{BB962C8B-B14F-4D97-AF65-F5344CB8AC3E}">
        <p14:creationId xmlns:p14="http://schemas.microsoft.com/office/powerpoint/2010/main" val="379377114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MINERÍA DE DATOS</a:t>
            </a:r>
            <a:endParaRPr lang="es-MX" dirty="0"/>
          </a:p>
        </p:txBody>
      </p:sp>
      <p:sp>
        <p:nvSpPr>
          <p:cNvPr id="3" name="2 Marcador de contenido"/>
          <p:cNvSpPr>
            <a:spLocks noGrp="1"/>
          </p:cNvSpPr>
          <p:nvPr>
            <p:ph sz="half" idx="1"/>
          </p:nvPr>
        </p:nvSpPr>
        <p:spPr/>
        <p:txBody>
          <a:bodyPr>
            <a:normAutofit fontScale="85000" lnSpcReduction="20000"/>
          </a:bodyPr>
          <a:lstStyle/>
          <a:p>
            <a:pPr algn="just"/>
            <a:r>
              <a:rPr lang="es-MX" dirty="0" smtClean="0"/>
              <a:t>Los </a:t>
            </a:r>
            <a:r>
              <a:rPr lang="es-MX" dirty="0"/>
              <a:t>analistas deben tomar la responsabilidad de considerar los aspectos éticos de </a:t>
            </a:r>
            <a:r>
              <a:rPr lang="es-MX" dirty="0" smtClean="0"/>
              <a:t>cualquier proyecto </a:t>
            </a:r>
            <a:r>
              <a:rPr lang="es-MX" dirty="0"/>
              <a:t>de minería de datos que se proponga. Preguntas sobre el tiempo que </a:t>
            </a:r>
            <a:r>
              <a:rPr lang="es-MX" dirty="0" smtClean="0"/>
              <a:t>se conservará </a:t>
            </a:r>
            <a:r>
              <a:rPr lang="es-MX" dirty="0"/>
              <a:t>el material de los perfiles, la confidencialidad de éste, las garantías de </a:t>
            </a:r>
            <a:r>
              <a:rPr lang="es-MX" dirty="0" smtClean="0"/>
              <a:t>privacidad incluidas </a:t>
            </a:r>
            <a:r>
              <a:rPr lang="es-MX" dirty="0"/>
              <a:t>y los usos que se darán a las inferencias se deben preguntar y considerar con </a:t>
            </a:r>
            <a:r>
              <a:rPr lang="es-MX" dirty="0" smtClean="0"/>
              <a:t>el cliente</a:t>
            </a:r>
            <a:r>
              <a:rPr lang="es-MX" dirty="0"/>
              <a:t>. Las oportunidades para el abuso son evidentes y es necesario tomar medidas de protección</a:t>
            </a:r>
            <a:r>
              <a:rPr lang="es-MX" dirty="0" smtClean="0"/>
              <a:t>.</a:t>
            </a:r>
          </a:p>
          <a:p>
            <a:endParaRPr lang="es-MX" dirty="0"/>
          </a:p>
        </p:txBody>
      </p:sp>
      <p:pic>
        <p:nvPicPr>
          <p:cNvPr id="16386"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1897" r="12005"/>
          <a:stretch/>
        </p:blipFill>
        <p:spPr bwMode="auto">
          <a:xfrm>
            <a:off x="5148064" y="1772816"/>
            <a:ext cx="3544865" cy="33974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627746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type="subTitle" idx="1"/>
          </p:nvPr>
        </p:nvSpPr>
        <p:spPr>
          <a:xfrm>
            <a:off x="1475656" y="3212976"/>
            <a:ext cx="6400800" cy="1752600"/>
          </a:xfrm>
        </p:spPr>
        <p:txBody>
          <a:bodyPr/>
          <a:lstStyle/>
          <a:p>
            <a:r>
              <a:rPr lang="es-MX" dirty="0"/>
              <a:t>Asegurar que los datos se introducen con precisión en el sistema es de suma importancia. </a:t>
            </a:r>
            <a:r>
              <a:rPr lang="es-MX" dirty="0" smtClean="0"/>
              <a:t>Es indudable </a:t>
            </a:r>
            <a:r>
              <a:rPr lang="es-MX" dirty="0"/>
              <a:t>que la calidad de la entrada de datos determina la calidad de la salida de información.</a:t>
            </a:r>
          </a:p>
        </p:txBody>
      </p:sp>
      <p:sp>
        <p:nvSpPr>
          <p:cNvPr id="2" name="1 Título"/>
          <p:cNvSpPr>
            <a:spLocks noGrp="1"/>
          </p:cNvSpPr>
          <p:nvPr>
            <p:ph type="ctrTitle"/>
          </p:nvPr>
        </p:nvSpPr>
        <p:spPr/>
        <p:txBody>
          <a:bodyPr>
            <a:normAutofit fontScale="90000"/>
          </a:bodyPr>
          <a:lstStyle/>
          <a:p>
            <a:r>
              <a:rPr lang="es-MX" dirty="0" smtClean="0"/>
              <a:t>DISEÑO DE PROCEDIMIENTOS PRECISOS DE ENTRADA DE DATOS</a:t>
            </a:r>
            <a:endParaRPr lang="es-MX" dirty="0"/>
          </a:p>
        </p:txBody>
      </p:sp>
    </p:spTree>
    <p:extLst>
      <p:ext uri="{BB962C8B-B14F-4D97-AF65-F5344CB8AC3E}">
        <p14:creationId xmlns:p14="http://schemas.microsoft.com/office/powerpoint/2010/main" val="372070090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CODIFICACIÓN EFECTIVA</a:t>
            </a:r>
            <a:endParaRPr lang="es-MX" dirty="0"/>
          </a:p>
        </p:txBody>
      </p:sp>
      <p:sp>
        <p:nvSpPr>
          <p:cNvPr id="3" name="2 Marcador de contenido"/>
          <p:cNvSpPr>
            <a:spLocks noGrp="1"/>
          </p:cNvSpPr>
          <p:nvPr>
            <p:ph sz="quarter" idx="1"/>
          </p:nvPr>
        </p:nvSpPr>
        <p:spPr/>
        <p:txBody>
          <a:bodyPr/>
          <a:lstStyle/>
          <a:p>
            <a:pPr algn="just"/>
            <a:r>
              <a:rPr lang="es-MX" dirty="0"/>
              <a:t>Una de las formas en que los datos pueden ser </a:t>
            </a:r>
            <a:r>
              <a:rPr lang="es-MX" dirty="0" smtClean="0"/>
              <a:t>introducidos </a:t>
            </a:r>
            <a:r>
              <a:rPr lang="es-MX" dirty="0"/>
              <a:t>de manera más precisa y </a:t>
            </a:r>
            <a:r>
              <a:rPr lang="es-MX" dirty="0" smtClean="0"/>
              <a:t>eficiente es </a:t>
            </a:r>
            <a:r>
              <a:rPr lang="es-MX" dirty="0"/>
              <a:t>mediante el empleo inteligente de varios códigos</a:t>
            </a:r>
            <a:r>
              <a:rPr lang="es-MX" dirty="0" smtClean="0"/>
              <a:t>.</a:t>
            </a:r>
          </a:p>
          <a:p>
            <a:pPr algn="just"/>
            <a:endParaRPr lang="es-MX" dirty="0" smtClean="0"/>
          </a:p>
          <a:p>
            <a:pPr algn="just"/>
            <a:r>
              <a:rPr lang="es-MX" dirty="0" smtClean="0"/>
              <a:t>El </a:t>
            </a:r>
            <a:r>
              <a:rPr lang="es-MX" dirty="0"/>
              <a:t>proceso de poner </a:t>
            </a:r>
            <a:r>
              <a:rPr lang="es-MX" dirty="0" smtClean="0"/>
              <a:t>datos ambiguos </a:t>
            </a:r>
            <a:r>
              <a:rPr lang="es-MX" dirty="0"/>
              <a:t>o demasiado largos en unos cuantos dígitos o letras que se puedan </a:t>
            </a:r>
            <a:r>
              <a:rPr lang="es-MX" dirty="0" smtClean="0"/>
              <a:t>introducir fácilmente </a:t>
            </a:r>
            <a:r>
              <a:rPr lang="es-MX" dirty="0"/>
              <a:t>se conoce como codificación </a:t>
            </a:r>
            <a:r>
              <a:rPr lang="es-MX" dirty="0" smtClean="0"/>
              <a:t>que </a:t>
            </a:r>
            <a:r>
              <a:rPr lang="es-MX" dirty="0"/>
              <a:t>no se debe confundir con la </a:t>
            </a:r>
            <a:r>
              <a:rPr lang="es-MX" dirty="0" smtClean="0"/>
              <a:t>codificación de programas.</a:t>
            </a:r>
            <a:endParaRPr lang="es-MX" dirty="0"/>
          </a:p>
        </p:txBody>
      </p:sp>
    </p:spTree>
    <p:extLst>
      <p:ext uri="{BB962C8B-B14F-4D97-AF65-F5344CB8AC3E}">
        <p14:creationId xmlns:p14="http://schemas.microsoft.com/office/powerpoint/2010/main" val="30515896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332656"/>
            <a:ext cx="8534400" cy="758952"/>
          </a:xfrm>
        </p:spPr>
        <p:txBody>
          <a:bodyPr>
            <a:normAutofit fontScale="90000"/>
          </a:bodyPr>
          <a:lstStyle/>
          <a:p>
            <a:r>
              <a:rPr lang="es-MX" dirty="0"/>
              <a:t>FACTORES A CONSIDERAR CUANDO SE SELECCIONE LA TECNOLOGÍA DE SALIDA</a:t>
            </a:r>
          </a:p>
        </p:txBody>
      </p:sp>
      <p:sp>
        <p:nvSpPr>
          <p:cNvPr id="3" name="2 Marcador de contenido"/>
          <p:cNvSpPr>
            <a:spLocks noGrp="1"/>
          </p:cNvSpPr>
          <p:nvPr>
            <p:ph sz="quarter" idx="1"/>
          </p:nvPr>
        </p:nvSpPr>
        <p:spPr/>
        <p:txBody>
          <a:bodyPr/>
          <a:lstStyle/>
          <a:p>
            <a:pPr algn="just"/>
            <a:r>
              <a:rPr lang="es-MX" dirty="0"/>
              <a:t>Como puede deducir de esta breve explicación de la tecnología de salida, hay varios </a:t>
            </a:r>
            <a:r>
              <a:rPr lang="es-MX" dirty="0" smtClean="0"/>
              <a:t>factores por </a:t>
            </a:r>
            <a:r>
              <a:rPr lang="es-MX" dirty="0"/>
              <a:t>considerar al elegir la más adecuada.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2852936"/>
            <a:ext cx="8022195"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258180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404664"/>
            <a:ext cx="8534400" cy="758952"/>
          </a:xfrm>
        </p:spPr>
        <p:txBody>
          <a:bodyPr>
            <a:normAutofit fontScale="90000"/>
          </a:bodyPr>
          <a:lstStyle/>
          <a:p>
            <a:r>
              <a:rPr lang="es-MX" dirty="0"/>
              <a:t>Los propósitos</a:t>
            </a:r>
            <a:br>
              <a:rPr lang="es-MX" dirty="0"/>
            </a:br>
            <a:r>
              <a:rPr lang="es-MX" dirty="0"/>
              <a:t>para codificar incluyen lo siguiente:</a:t>
            </a:r>
          </a:p>
        </p:txBody>
      </p:sp>
      <p:sp>
        <p:nvSpPr>
          <p:cNvPr id="3" name="2 Marcador de contenido"/>
          <p:cNvSpPr>
            <a:spLocks noGrp="1"/>
          </p:cNvSpPr>
          <p:nvPr>
            <p:ph sz="quarter" idx="1"/>
          </p:nvPr>
        </p:nvSpPr>
        <p:spPr>
          <a:xfrm>
            <a:off x="323528" y="1665312"/>
            <a:ext cx="8503920" cy="4572000"/>
          </a:xfrm>
        </p:spPr>
        <p:txBody>
          <a:bodyPr/>
          <a:lstStyle/>
          <a:p>
            <a:pPr marL="514350" indent="-514350">
              <a:buFont typeface="+mj-lt"/>
              <a:buAutoNum type="arabicPeriod"/>
            </a:pPr>
            <a:r>
              <a:rPr lang="es-MX" dirty="0"/>
              <a:t>Llevar registro de algo.</a:t>
            </a:r>
          </a:p>
          <a:p>
            <a:pPr marL="514350" indent="-514350">
              <a:buFont typeface="+mj-lt"/>
              <a:buAutoNum type="arabicPeriod"/>
            </a:pPr>
            <a:r>
              <a:rPr lang="es-MX" dirty="0" smtClean="0"/>
              <a:t>Clasificar </a:t>
            </a:r>
            <a:r>
              <a:rPr lang="es-MX" dirty="0"/>
              <a:t>la información.</a:t>
            </a:r>
          </a:p>
          <a:p>
            <a:pPr marL="514350" indent="-514350">
              <a:buFont typeface="+mj-lt"/>
              <a:buAutoNum type="arabicPeriod"/>
            </a:pPr>
            <a:r>
              <a:rPr lang="es-MX" dirty="0" smtClean="0"/>
              <a:t>Ocultar </a:t>
            </a:r>
            <a:r>
              <a:rPr lang="es-MX" dirty="0"/>
              <a:t>la información.</a:t>
            </a:r>
          </a:p>
          <a:p>
            <a:pPr marL="514350" indent="-514350">
              <a:buFont typeface="+mj-lt"/>
              <a:buAutoNum type="arabicPeriod"/>
            </a:pPr>
            <a:r>
              <a:rPr lang="es-MX" dirty="0" smtClean="0"/>
              <a:t>Revelar </a:t>
            </a:r>
            <a:r>
              <a:rPr lang="es-MX" dirty="0"/>
              <a:t>la información.</a:t>
            </a:r>
          </a:p>
          <a:p>
            <a:pPr marL="514350" indent="-514350">
              <a:buFont typeface="+mj-lt"/>
              <a:buAutoNum type="arabicPeriod"/>
            </a:pPr>
            <a:r>
              <a:rPr lang="es-MX" dirty="0" smtClean="0"/>
              <a:t>Solicitar </a:t>
            </a:r>
            <a:r>
              <a:rPr lang="es-MX" dirty="0"/>
              <a:t>la acción apropiada.</a:t>
            </a:r>
          </a:p>
        </p:txBody>
      </p:sp>
      <p:sp>
        <p:nvSpPr>
          <p:cNvPr id="4" name="3 Rectángulo redondeado"/>
          <p:cNvSpPr/>
          <p:nvPr/>
        </p:nvSpPr>
        <p:spPr>
          <a:xfrm>
            <a:off x="3131840" y="4437112"/>
            <a:ext cx="5400600"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dirty="0">
                <a:latin typeface="+mj-lt"/>
              </a:rPr>
              <a:t>A veces simplemente necesitamos identificar una persona, lugar o cosa para darle seguimiento.</a:t>
            </a:r>
          </a:p>
          <a:p>
            <a:pPr algn="just"/>
            <a:r>
              <a:rPr lang="es-MX" dirty="0">
                <a:latin typeface="+mj-lt"/>
              </a:rPr>
              <a:t>Por ejemplo, un establecimiento que fabrica muebles tapizados a la medida </a:t>
            </a:r>
            <a:r>
              <a:rPr lang="es-MX" dirty="0" smtClean="0">
                <a:latin typeface="+mj-lt"/>
              </a:rPr>
              <a:t>necesita asignar </a:t>
            </a:r>
            <a:r>
              <a:rPr lang="es-MX" dirty="0">
                <a:latin typeface="+mj-lt"/>
              </a:rPr>
              <a:t>un número de trabajo a un proyecto.</a:t>
            </a:r>
          </a:p>
        </p:txBody>
      </p:sp>
    </p:spTree>
    <p:extLst>
      <p:ext uri="{BB962C8B-B14F-4D97-AF65-F5344CB8AC3E}">
        <p14:creationId xmlns:p14="http://schemas.microsoft.com/office/powerpoint/2010/main" val="30309074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El código de secuencia simple</a:t>
            </a:r>
            <a:endParaRPr lang="es-MX" dirty="0"/>
          </a:p>
        </p:txBody>
      </p:sp>
      <p:sp>
        <p:nvSpPr>
          <p:cNvPr id="3" name="2 Marcador de contenido"/>
          <p:cNvSpPr>
            <a:spLocks noGrp="1"/>
          </p:cNvSpPr>
          <p:nvPr>
            <p:ph sz="quarter" idx="1"/>
          </p:nvPr>
        </p:nvSpPr>
        <p:spPr/>
        <p:txBody>
          <a:bodyPr/>
          <a:lstStyle/>
          <a:p>
            <a:pPr algn="just"/>
            <a:r>
              <a:rPr lang="es-MX" dirty="0">
                <a:latin typeface="+mj-lt"/>
              </a:rPr>
              <a:t>E</a:t>
            </a:r>
            <a:r>
              <a:rPr lang="es-MX" dirty="0" smtClean="0">
                <a:latin typeface="+mj-lt"/>
              </a:rPr>
              <a:t>s </a:t>
            </a:r>
            <a:r>
              <a:rPr lang="es-MX" dirty="0">
                <a:latin typeface="+mj-lt"/>
              </a:rPr>
              <a:t>un número que se asigna </a:t>
            </a:r>
            <a:r>
              <a:rPr lang="es-MX" dirty="0" smtClean="0">
                <a:latin typeface="+mj-lt"/>
              </a:rPr>
              <a:t>a algo </a:t>
            </a:r>
            <a:r>
              <a:rPr lang="es-MX" dirty="0">
                <a:latin typeface="+mj-lt"/>
              </a:rPr>
              <a:t>si necesita ser numerado. </a:t>
            </a:r>
            <a:endParaRPr lang="es-MX" dirty="0" smtClean="0">
              <a:latin typeface="+mj-lt"/>
            </a:endParaRPr>
          </a:p>
          <a:p>
            <a:pPr algn="just"/>
            <a:endParaRPr lang="es-MX" dirty="0">
              <a:latin typeface="+mj-lt"/>
            </a:endParaRPr>
          </a:p>
          <a:p>
            <a:pPr algn="just"/>
            <a:r>
              <a:rPr lang="es-MX" dirty="0">
                <a:latin typeface="+mj-lt"/>
              </a:rPr>
              <a:t>Los códigos de secuencia se deben usar cuando el orden del procesamiento requiere </a:t>
            </a:r>
            <a:r>
              <a:rPr lang="es-MX" dirty="0" smtClean="0">
                <a:latin typeface="+mj-lt"/>
              </a:rPr>
              <a:t>conocimiento de </a:t>
            </a:r>
            <a:r>
              <a:rPr lang="es-MX" dirty="0">
                <a:latin typeface="+mj-lt"/>
              </a:rPr>
              <a:t>la secuencia en la que los conceptos entran al sistema o el orden en que </a:t>
            </a:r>
            <a:r>
              <a:rPr lang="es-MX" dirty="0" smtClean="0">
                <a:latin typeface="+mj-lt"/>
              </a:rPr>
              <a:t>se desarrollan </a:t>
            </a:r>
            <a:r>
              <a:rPr lang="es-MX" dirty="0">
                <a:latin typeface="+mj-lt"/>
              </a:rPr>
              <a:t>los eventos.</a:t>
            </a:r>
          </a:p>
        </p:txBody>
      </p:sp>
    </p:spTree>
    <p:extLst>
      <p:ext uri="{BB962C8B-B14F-4D97-AF65-F5344CB8AC3E}">
        <p14:creationId xmlns:p14="http://schemas.microsoft.com/office/powerpoint/2010/main" val="414299787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a:t>Códigos de derivación alfabética</a:t>
            </a:r>
            <a:endParaRPr lang="es-MX"/>
          </a:p>
        </p:txBody>
      </p:sp>
      <p:sp>
        <p:nvSpPr>
          <p:cNvPr id="3" name="2 Marcador de contenido"/>
          <p:cNvSpPr>
            <a:spLocks noGrp="1"/>
          </p:cNvSpPr>
          <p:nvPr>
            <p:ph sz="quarter" idx="1"/>
          </p:nvPr>
        </p:nvSpPr>
        <p:spPr/>
        <p:txBody>
          <a:bodyPr/>
          <a:lstStyle/>
          <a:p>
            <a:pPr algn="just"/>
            <a:r>
              <a:rPr lang="es-MX" dirty="0"/>
              <a:t>En algunas ocasiones no es conveniente usar códigos </a:t>
            </a:r>
            <a:r>
              <a:rPr lang="es-MX" dirty="0" smtClean="0"/>
              <a:t>de secuencia</a:t>
            </a:r>
            <a:r>
              <a:rPr lang="es-MX" dirty="0"/>
              <a:t>. </a:t>
            </a:r>
            <a:endParaRPr lang="es-MX" dirty="0" smtClean="0"/>
          </a:p>
          <a:p>
            <a:pPr algn="just"/>
            <a:r>
              <a:rPr lang="es-MX" dirty="0"/>
              <a:t>El código de derivación alfabética es un método que se usa </a:t>
            </a:r>
            <a:r>
              <a:rPr lang="es-MX" dirty="0" smtClean="0"/>
              <a:t>comúnmente </a:t>
            </a:r>
            <a:r>
              <a:rPr lang="es-MX" dirty="0"/>
              <a:t>para </a:t>
            </a:r>
            <a:r>
              <a:rPr lang="es-MX" dirty="0" smtClean="0"/>
              <a:t>identificar un </a:t>
            </a:r>
            <a:r>
              <a:rPr lang="es-MX" dirty="0"/>
              <a:t>número de cuenta</a:t>
            </a:r>
            <a:r>
              <a:rPr lang="es-MX" dirty="0" smtClean="0"/>
              <a:t>.</a:t>
            </a:r>
          </a:p>
          <a:p>
            <a:pPr algn="just"/>
            <a:r>
              <a:rPr lang="es-MX" dirty="0"/>
              <a:t>Una desventaja de un código de derivación alfabética se presenta cuando la parte </a:t>
            </a:r>
            <a:r>
              <a:rPr lang="es-MX" dirty="0" smtClean="0"/>
              <a:t>alfabética es </a:t>
            </a:r>
            <a:r>
              <a:rPr lang="es-MX" dirty="0"/>
              <a:t>pequeña (por ejemplo, el nombre Po) o cuando el nombre contiene </a:t>
            </a:r>
            <a:r>
              <a:rPr lang="es-MX" dirty="0" smtClean="0"/>
              <a:t>menos consonantes </a:t>
            </a:r>
            <a:r>
              <a:rPr lang="es-MX" dirty="0"/>
              <a:t>que las requeridas por el código.</a:t>
            </a:r>
            <a:endParaRPr lang="es-MX" dirty="0" smtClean="0"/>
          </a:p>
        </p:txBody>
      </p:sp>
      <p:pic>
        <p:nvPicPr>
          <p:cNvPr id="3074" name="Picture 2" descr="https://lh4.googleusercontent.com/-0QGZyx6QNMc/TY6mFN1FtxI/AAAAAAAAACw/tDb2RnK78FU/s1600/16+Dibujo+de+Codigo+de+barras.gif"/>
          <p:cNvPicPr>
            <a:picLocks noChangeAspect="1" noChangeArrowheads="1"/>
          </p:cNvPicPr>
          <p:nvPr/>
        </p:nvPicPr>
        <p:blipFill rotWithShape="1">
          <a:blip r:embed="rId2">
            <a:extLst>
              <a:ext uri="{28A0092B-C50C-407E-A947-70E740481C1C}">
                <a14:useLocalDpi xmlns:a14="http://schemas.microsoft.com/office/drawing/2010/main" val="0"/>
              </a:ext>
            </a:extLst>
          </a:blip>
          <a:srcRect t="67994"/>
          <a:stretch/>
        </p:blipFill>
        <p:spPr bwMode="auto">
          <a:xfrm>
            <a:off x="5705822" y="5013176"/>
            <a:ext cx="2857500" cy="91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36019"/>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CLASIFICACIÓN DE LA INFORMACIÓN</a:t>
            </a:r>
            <a:endParaRPr lang="es-MX" dirty="0"/>
          </a:p>
        </p:txBody>
      </p:sp>
      <p:sp>
        <p:nvSpPr>
          <p:cNvPr id="3" name="2 Marcador de contenido"/>
          <p:cNvSpPr>
            <a:spLocks noGrp="1"/>
          </p:cNvSpPr>
          <p:nvPr>
            <p:ph sz="quarter" idx="1"/>
          </p:nvPr>
        </p:nvSpPr>
        <p:spPr/>
        <p:txBody>
          <a:bodyPr/>
          <a:lstStyle/>
          <a:p>
            <a:pPr algn="just"/>
            <a:endParaRPr lang="es-MX" dirty="0" smtClean="0"/>
          </a:p>
          <a:p>
            <a:pPr algn="just"/>
            <a:r>
              <a:rPr lang="es-MX" dirty="0" smtClean="0"/>
              <a:t>La </a:t>
            </a:r>
            <a:r>
              <a:rPr lang="es-MX" dirty="0"/>
              <a:t>clasificación brinda la capacidad de distinguir entre clases de conceptos. </a:t>
            </a:r>
            <a:endParaRPr lang="es-MX" dirty="0" smtClean="0"/>
          </a:p>
          <a:p>
            <a:pPr algn="just"/>
            <a:endParaRPr lang="es-MX" dirty="0"/>
          </a:p>
          <a:p>
            <a:pPr algn="just"/>
            <a:r>
              <a:rPr lang="es-MX" dirty="0" smtClean="0"/>
              <a:t>Las clasificaciones son </a:t>
            </a:r>
            <a:r>
              <a:rPr lang="es-MX" dirty="0"/>
              <a:t>necesarias para muchos objetivos, tal como reflejar qué partes de un plan de </a:t>
            </a:r>
            <a:r>
              <a:rPr lang="es-MX" dirty="0" smtClean="0"/>
              <a:t>seguro médico </a:t>
            </a:r>
            <a:r>
              <a:rPr lang="es-MX" dirty="0"/>
              <a:t>tiene un empleado o mostrar cuál estudiante ha cumplido con los requisitos </a:t>
            </a:r>
            <a:r>
              <a:rPr lang="es-MX" dirty="0" smtClean="0"/>
              <a:t>básicos de </a:t>
            </a:r>
            <a:r>
              <a:rPr lang="es-MX" dirty="0"/>
              <a:t>sus cursos.</a:t>
            </a:r>
          </a:p>
        </p:txBody>
      </p:sp>
    </p:spTree>
    <p:extLst>
      <p:ext uri="{BB962C8B-B14F-4D97-AF65-F5344CB8AC3E}">
        <p14:creationId xmlns:p14="http://schemas.microsoft.com/office/powerpoint/2010/main" val="142174383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Códigos de clasificación</a:t>
            </a:r>
            <a:endParaRPr lang="es-MX" dirty="0"/>
          </a:p>
        </p:txBody>
      </p:sp>
      <p:sp>
        <p:nvSpPr>
          <p:cNvPr id="4" name="3 Rectángulo redondeado"/>
          <p:cNvSpPr/>
          <p:nvPr/>
        </p:nvSpPr>
        <p:spPr>
          <a:xfrm>
            <a:off x="539552" y="1628800"/>
            <a:ext cx="6264696" cy="259228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dirty="0"/>
              <a:t>Los códigos de clasificación se usan para distinguir un grupo </a:t>
            </a:r>
            <a:r>
              <a:rPr lang="es-MX" dirty="0" smtClean="0"/>
              <a:t>de datos </a:t>
            </a:r>
            <a:r>
              <a:rPr lang="es-MX" dirty="0"/>
              <a:t>que tienen características especiales de otro. Los códigos de clasificación pueden </a:t>
            </a:r>
            <a:r>
              <a:rPr lang="es-MX" dirty="0" smtClean="0"/>
              <a:t>consistir de </a:t>
            </a:r>
            <a:r>
              <a:rPr lang="es-MX" dirty="0"/>
              <a:t>una sola letra o número. Son una forma de método abreviado para describir </a:t>
            </a:r>
            <a:r>
              <a:rPr lang="es-MX" dirty="0" smtClean="0"/>
              <a:t>una persona</a:t>
            </a:r>
            <a:r>
              <a:rPr lang="es-MX" dirty="0"/>
              <a:t>, lugar, cosa o evento.</a:t>
            </a:r>
          </a:p>
          <a:p>
            <a:pPr algn="just"/>
            <a:r>
              <a:rPr lang="es-MX" dirty="0"/>
              <a:t>Los códigos de clasificación se listan en manuales o se </a:t>
            </a:r>
            <a:r>
              <a:rPr lang="es-MX" dirty="0" smtClean="0"/>
              <a:t> distribuyen </a:t>
            </a:r>
            <a:r>
              <a:rPr lang="es-MX" dirty="0"/>
              <a:t>para que los </a:t>
            </a:r>
            <a:r>
              <a:rPr lang="es-MX" dirty="0" smtClean="0"/>
              <a:t>usuarios puedan </a:t>
            </a:r>
            <a:r>
              <a:rPr lang="es-MX" dirty="0"/>
              <a:t>localizarlos fácilmente.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984" y="4365104"/>
            <a:ext cx="5184576" cy="2016224"/>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791624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Códigos de secuencia en bloques</a:t>
            </a:r>
            <a:endParaRPr lang="es-MX" dirty="0"/>
          </a:p>
        </p:txBody>
      </p:sp>
      <p:sp>
        <p:nvSpPr>
          <p:cNvPr id="4" name="3 Rectángulo redondeado"/>
          <p:cNvSpPr/>
          <p:nvPr/>
        </p:nvSpPr>
        <p:spPr>
          <a:xfrm>
            <a:off x="395536" y="1628800"/>
            <a:ext cx="4680520" cy="35283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dirty="0"/>
              <a:t>El código de secuencia en bloques es una extensión del código de secuencia. </a:t>
            </a:r>
          </a:p>
          <a:p>
            <a:pPr algn="just"/>
            <a:r>
              <a:rPr lang="es-MX" dirty="0"/>
              <a:t>La ventaja del código de secuencia en bloques es que los datos se agrupan de acuerdo con características comunes, pero aún toma ventaja de la simplicidad de asignar el siguiente número disponible (dentro del bloque, por supuesto] al siguiente elemento que necesita identificación.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708920"/>
            <a:ext cx="3505200" cy="3086100"/>
          </a:xfrm>
          <a:prstGeom prst="rect">
            <a:avLst/>
          </a:prstGeom>
          <a:noFill/>
          <a:ln>
            <a:noFill/>
          </a:ln>
          <a:effectLst>
            <a:glow rad="139700">
              <a:schemeClr val="accent1">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099568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t>¿CÓMO </a:t>
            </a:r>
            <a:r>
              <a:rPr lang="es-MX" b="1" dirty="0"/>
              <a:t>OCULTAR LA </a:t>
            </a:r>
            <a:r>
              <a:rPr lang="es-MX" b="1" dirty="0" smtClean="0"/>
              <a:t>INFORMACIÓN?</a:t>
            </a:r>
            <a:endParaRPr lang="es-MX" b="1" dirty="0"/>
          </a:p>
        </p:txBody>
      </p:sp>
      <p:sp>
        <p:nvSpPr>
          <p:cNvPr id="3" name="2 Marcador de contenido"/>
          <p:cNvSpPr>
            <a:spLocks noGrp="1"/>
          </p:cNvSpPr>
          <p:nvPr>
            <p:ph sz="quarter" idx="1"/>
          </p:nvPr>
        </p:nvSpPr>
        <p:spPr/>
        <p:txBody>
          <a:bodyPr>
            <a:normAutofit/>
          </a:bodyPr>
          <a:lstStyle/>
          <a:p>
            <a:pPr algn="just"/>
            <a:r>
              <a:rPr lang="es-MX" dirty="0"/>
              <a:t>Los códigos se podrían usar para ocultar o disimular </a:t>
            </a:r>
            <a:r>
              <a:rPr lang="es-MX" dirty="0" smtClean="0"/>
              <a:t>la información </a:t>
            </a:r>
            <a:r>
              <a:rPr lang="es-MX" dirty="0"/>
              <a:t>que no queremos que </a:t>
            </a:r>
            <a:r>
              <a:rPr lang="es-MX" dirty="0" smtClean="0"/>
              <a:t>los demás </a:t>
            </a:r>
            <a:r>
              <a:rPr lang="es-MX" dirty="0"/>
              <a:t>conozcan</a:t>
            </a:r>
            <a:r>
              <a:rPr lang="es-MX" dirty="0" smtClean="0"/>
              <a:t>.</a:t>
            </a:r>
          </a:p>
          <a:p>
            <a:pPr algn="just"/>
            <a:r>
              <a:rPr lang="es-MX" dirty="0"/>
              <a:t>El ocultamiento de la información y la </a:t>
            </a:r>
            <a:r>
              <a:rPr lang="es-MX" dirty="0" smtClean="0"/>
              <a:t>seguridad se </a:t>
            </a:r>
            <a:r>
              <a:rPr lang="es-MX" dirty="0"/>
              <a:t>han vuelto muy importantes en los últimos años. Las </a:t>
            </a:r>
            <a:r>
              <a:rPr lang="es-MX" dirty="0" smtClean="0"/>
              <a:t>corporaciones </a:t>
            </a:r>
            <a:r>
              <a:rPr lang="es-MX" dirty="0"/>
              <a:t>han empezado a </a:t>
            </a:r>
            <a:r>
              <a:rPr lang="es-MX" dirty="0" smtClean="0"/>
              <a:t>permitir a </a:t>
            </a:r>
            <a:r>
              <a:rPr lang="es-MX" dirty="0"/>
              <a:t>vendedores y clientes acceder a sus bases de datos directamente y el manejo de </a:t>
            </a:r>
            <a:r>
              <a:rPr lang="es-MX" dirty="0" smtClean="0"/>
              <a:t>las transacciones </a:t>
            </a:r>
            <a:r>
              <a:rPr lang="es-MX" dirty="0"/>
              <a:t>de negocios por Internet ha obligado al desarrollo de esquemas de </a:t>
            </a:r>
            <a:r>
              <a:rPr lang="es-MX" dirty="0" smtClean="0"/>
              <a:t>encriptación sólidos</a:t>
            </a:r>
            <a:r>
              <a:rPr lang="es-MX" dirty="0"/>
              <a:t>.</a:t>
            </a:r>
          </a:p>
        </p:txBody>
      </p:sp>
    </p:spTree>
    <p:extLst>
      <p:ext uri="{BB962C8B-B14F-4D97-AF65-F5344CB8AC3E}">
        <p14:creationId xmlns:p14="http://schemas.microsoft.com/office/powerpoint/2010/main" val="147268340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a:t>Códigos de cifrado</a:t>
            </a:r>
            <a:endParaRPr lang="es-MX" dirty="0"/>
          </a:p>
        </p:txBody>
      </p:sp>
      <p:sp>
        <p:nvSpPr>
          <p:cNvPr id="3" name="2 Marcador de contenido"/>
          <p:cNvSpPr>
            <a:spLocks noGrp="1"/>
          </p:cNvSpPr>
          <p:nvPr>
            <p:ph sz="quarter" idx="1"/>
          </p:nvPr>
        </p:nvSpPr>
        <p:spPr/>
        <p:txBody>
          <a:bodyPr/>
          <a:lstStyle/>
          <a:p>
            <a:pPr algn="just"/>
            <a:r>
              <a:rPr lang="es-MX" dirty="0"/>
              <a:t>Tal vez el método de codificación más simple es la sustitución </a:t>
            </a:r>
            <a:r>
              <a:rPr lang="es-MX" dirty="0" smtClean="0"/>
              <a:t>directa de </a:t>
            </a:r>
            <a:r>
              <a:rPr lang="es-MX" dirty="0"/>
              <a:t>una letra por otra, un número por otro o una letra por un número. Un tipo popular </a:t>
            </a:r>
            <a:r>
              <a:rPr lang="es-MX" dirty="0" smtClean="0"/>
              <a:t>de acertijo</a:t>
            </a:r>
            <a:r>
              <a:rPr lang="es-MX" dirty="0"/>
              <a:t>, llamado criptograma, es un ejemplo de </a:t>
            </a:r>
            <a:r>
              <a:rPr lang="es-MX" dirty="0" smtClean="0"/>
              <a:t>sustitución </a:t>
            </a:r>
            <a:r>
              <a:rPr lang="es-MX" dirty="0"/>
              <a:t>de letras.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645024"/>
            <a:ext cx="5831929" cy="2682687"/>
          </a:xfrm>
          <a:prstGeom prst="rect">
            <a:avLst/>
          </a:prstGeom>
          <a:noFill/>
          <a:ln>
            <a:noFill/>
          </a:ln>
          <a:effectLst>
            <a:glow rad="139700">
              <a:schemeClr val="accent1">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12288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t>¿CÓMO </a:t>
            </a:r>
            <a:r>
              <a:rPr lang="es-MX" b="1" dirty="0"/>
              <a:t>REVELAR LA </a:t>
            </a:r>
            <a:r>
              <a:rPr lang="es-MX" b="1" dirty="0" smtClean="0"/>
              <a:t>INFORMACIÓN?</a:t>
            </a:r>
            <a:endParaRPr lang="es-MX" b="1" dirty="0"/>
          </a:p>
        </p:txBody>
      </p:sp>
      <p:sp>
        <p:nvSpPr>
          <p:cNvPr id="3" name="2 Marcador de contenido"/>
          <p:cNvSpPr>
            <a:spLocks noGrp="1"/>
          </p:cNvSpPr>
          <p:nvPr>
            <p:ph sz="quarter" idx="1"/>
          </p:nvPr>
        </p:nvSpPr>
        <p:spPr/>
        <p:txBody>
          <a:bodyPr>
            <a:normAutofit/>
          </a:bodyPr>
          <a:lstStyle/>
          <a:p>
            <a:pPr algn="just"/>
            <a:endParaRPr lang="es-MX" dirty="0" smtClean="0"/>
          </a:p>
          <a:p>
            <a:pPr algn="just"/>
            <a:r>
              <a:rPr lang="es-MX" dirty="0" smtClean="0"/>
              <a:t>A </a:t>
            </a:r>
            <a:r>
              <a:rPr lang="es-MX" dirty="0"/>
              <a:t>veces es deseable revelar la información mediante un código. </a:t>
            </a:r>
            <a:endParaRPr lang="es-MX" dirty="0" smtClean="0"/>
          </a:p>
          <a:p>
            <a:pPr algn="just"/>
            <a:endParaRPr lang="es-MX" dirty="0" smtClean="0"/>
          </a:p>
          <a:p>
            <a:pPr algn="just"/>
            <a:r>
              <a:rPr lang="es-MX" dirty="0" smtClean="0"/>
              <a:t>Una razón </a:t>
            </a:r>
            <a:r>
              <a:rPr lang="es-MX" dirty="0"/>
              <a:t>para revelar información mediante códigos es hacer más significativa la </a:t>
            </a:r>
            <a:r>
              <a:rPr lang="es-MX" dirty="0" smtClean="0"/>
              <a:t>entrada de </a:t>
            </a:r>
            <a:r>
              <a:rPr lang="es-MX" dirty="0"/>
              <a:t>datos. Un número de parte, nombre o descripción familiar favorece una </a:t>
            </a:r>
            <a:r>
              <a:rPr lang="es-MX" dirty="0" smtClean="0"/>
              <a:t>entrada de datos </a:t>
            </a:r>
            <a:r>
              <a:rPr lang="es-MX" dirty="0"/>
              <a:t>más precisa.</a:t>
            </a:r>
          </a:p>
        </p:txBody>
      </p:sp>
    </p:spTree>
    <p:extLst>
      <p:ext uri="{BB962C8B-B14F-4D97-AF65-F5344CB8AC3E}">
        <p14:creationId xmlns:p14="http://schemas.microsoft.com/office/powerpoint/2010/main" val="3945502395"/>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pt-BR" b="1" dirty="0"/>
              <a:t>Códigos de subconjuntos de dígitos significativos</a:t>
            </a:r>
            <a:endParaRPr lang="es-MX" dirty="0"/>
          </a:p>
        </p:txBody>
      </p:sp>
      <p:sp>
        <p:nvSpPr>
          <p:cNvPr id="3" name="2 Marcador de contenido"/>
          <p:cNvSpPr>
            <a:spLocks noGrp="1"/>
          </p:cNvSpPr>
          <p:nvPr>
            <p:ph sz="quarter" idx="1"/>
          </p:nvPr>
        </p:nvSpPr>
        <p:spPr/>
        <p:txBody>
          <a:bodyPr/>
          <a:lstStyle/>
          <a:p>
            <a:pPr algn="just"/>
            <a:r>
              <a:rPr lang="es-MX" dirty="0"/>
              <a:t>Cuando es posible describir un </a:t>
            </a:r>
            <a:r>
              <a:rPr lang="es-MX" dirty="0" smtClean="0"/>
              <a:t>producto por </a:t>
            </a:r>
            <a:r>
              <a:rPr lang="es-MX" dirty="0"/>
              <a:t>medio de su pertenencia a muchos subgrupos, podemos usar un código de </a:t>
            </a:r>
            <a:r>
              <a:rPr lang="es-MX" dirty="0" smtClean="0"/>
              <a:t>subconjunto de </a:t>
            </a:r>
            <a:r>
              <a:rPr lang="es-MX" dirty="0"/>
              <a:t>dígitos significativos que nos ayude a describirlo.</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515" y="3212976"/>
            <a:ext cx="6496908" cy="3063999"/>
          </a:xfrm>
          <a:prstGeom prst="rect">
            <a:avLst/>
          </a:prstGeom>
          <a:noFill/>
          <a:ln>
            <a:noFill/>
          </a:ln>
          <a:effectLst>
            <a:glow rad="101600">
              <a:schemeClr val="accent3">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083081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l">
  <a:themeElements>
    <a:clrScheme name="Ángulo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vil">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1036</TotalTime>
  <Words>9788</Words>
  <Application>Microsoft Macintosh PowerPoint</Application>
  <PresentationFormat>Presentación en pantalla (4:3)</PresentationFormat>
  <Paragraphs>545</Paragraphs>
  <Slides>119</Slides>
  <Notes>2</Notes>
  <HiddenSlides>0</HiddenSlides>
  <MMClips>0</MMClips>
  <ScaleCrop>false</ScaleCrop>
  <HeadingPairs>
    <vt:vector size="4" baseType="variant">
      <vt:variant>
        <vt:lpstr>Tema</vt:lpstr>
      </vt:variant>
      <vt:variant>
        <vt:i4>1</vt:i4>
      </vt:variant>
      <vt:variant>
        <vt:lpstr>Títulos de diapositiva</vt:lpstr>
      </vt:variant>
      <vt:variant>
        <vt:i4>119</vt:i4>
      </vt:variant>
    </vt:vector>
  </HeadingPairs>
  <TitlesOfParts>
    <vt:vector size="120" baseType="lpstr">
      <vt:lpstr>Civil</vt:lpstr>
      <vt:lpstr>Diseños</vt:lpstr>
      <vt:lpstr>Diseño de una Salida Eficaz</vt:lpstr>
      <vt:lpstr>Diseño de Salida para satisfacer al usuario</vt:lpstr>
      <vt:lpstr>ENTREGA DE LA CANTIDAD ADECUADA DE SALIDA</vt:lpstr>
      <vt:lpstr>ASEGÚRESE DE QUE LA SALIDA ESTÉ DONDE SE NECESITA</vt:lpstr>
      <vt:lpstr>SUMINISTRO DE LA SALIDA A TIEMPO</vt:lpstr>
      <vt:lpstr>ELECCIÓN DEL MÉTODO DE SALIDA CORRECTO</vt:lpstr>
      <vt:lpstr>TECNOLOGÍAS DE SALIDA</vt:lpstr>
      <vt:lpstr>FACTORES A CONSIDERAR CUANDO SE SELECCIONE LA TECNOLOGÍA DE SALIDA</vt:lpstr>
      <vt:lpstr>CÓMO EVITAR EL SESGO EN EL DISEÑO DE LA SALIDA</vt:lpstr>
      <vt:lpstr>DISEÑO DE UNA ENTRADA EFICAZ</vt:lpstr>
      <vt:lpstr>Formularios útiles</vt:lpstr>
      <vt:lpstr>CREACIÓN DE FORMULARIOS FÁCILES DE CONTESTAR</vt:lpstr>
      <vt:lpstr>Siete secciones de un formulario</vt:lpstr>
      <vt:lpstr>SATISFACCIÓN DEL PROPÓSITO PREVISTO</vt:lpstr>
      <vt:lpstr>FORMULARIOS ATRACTIVOS.</vt:lpstr>
      <vt:lpstr>DISEÑO DE FORMULARIOS POR COMPUTADORA</vt:lpstr>
      <vt:lpstr>USO DE ICONOS EN EL DISEÑO DE PANTALLAS</vt:lpstr>
      <vt:lpstr>DISEÑO DE LA INTERFAZ GRÁFICA DE USUARIO</vt:lpstr>
      <vt:lpstr>Presentación de PowerPoint</vt:lpstr>
      <vt:lpstr>Presentación de PowerPoint</vt:lpstr>
      <vt:lpstr>¿QUÉ SE SUPONE QUE ES ESO?</vt:lpstr>
      <vt:lpstr>Presentación de PowerPoint</vt:lpstr>
      <vt:lpstr>USO DE COLOR EN EL DISEÑO DE PANTALLAS</vt:lpstr>
      <vt:lpstr>Colores</vt:lpstr>
      <vt:lpstr>DISEÑO DE PÁGINAS DE INTRANET E INTERNET</vt:lpstr>
      <vt:lpstr>DISEÑO DE BASE DE DATOS</vt:lpstr>
      <vt:lpstr>Presentación de PowerPoint</vt:lpstr>
      <vt:lpstr>Entre los objetivos de efectividad de la base de datos están los siguientes:</vt:lpstr>
      <vt:lpstr>REALIDAD, DATOS Y METADATOS</vt:lpstr>
      <vt:lpstr>Presentación de PowerPoint</vt:lpstr>
      <vt:lpstr>SUBENTIDAD</vt:lpstr>
      <vt:lpstr>Atributo de una entidad</vt:lpstr>
      <vt:lpstr>Clave</vt:lpstr>
      <vt:lpstr>REGISTROS</vt:lpstr>
      <vt:lpstr>Ejemplo de Registros</vt:lpstr>
      <vt:lpstr>Ejemplos de modelos Entidad Relación</vt:lpstr>
      <vt:lpstr>Símbolos del modelo Entidad relación</vt:lpstr>
      <vt:lpstr>Ejemplo de Entidad Relación</vt:lpstr>
      <vt:lpstr> ORGANIZACIÓN DE ARCHIVOS</vt:lpstr>
      <vt:lpstr>Tipos de Archivo</vt:lpstr>
      <vt:lpstr>Tipos de Archivos</vt:lpstr>
      <vt:lpstr>Tipos de archivos</vt:lpstr>
      <vt:lpstr>BASES DE DATOS RELACIONALES</vt:lpstr>
      <vt:lpstr>NORMALIZACIÓN</vt:lpstr>
      <vt:lpstr>Diseño de Interfaces de Usuario</vt:lpstr>
      <vt:lpstr>Interfaces de Lenguaje Natural</vt:lpstr>
      <vt:lpstr>Interfaces de pregunta y respuesta</vt:lpstr>
      <vt:lpstr>Menús </vt:lpstr>
      <vt:lpstr>Los menús de GUI se usan para controlar el software de PC y tienen los siguientes lineamientos:</vt:lpstr>
      <vt:lpstr>INTERFACES DE FORMULARIO (FORMULARIOS DE ENTRADA/SALIDA)</vt:lpstr>
      <vt:lpstr>Interfaces de Formulario</vt:lpstr>
      <vt:lpstr>INTERFACES DE LENGUAJE DE COMANDOS</vt:lpstr>
      <vt:lpstr>INTERFACES GRÁFICAS DE USUARIO</vt:lpstr>
      <vt:lpstr>OTRAS INTERFACES DE USUARIO</vt:lpstr>
      <vt:lpstr>OTRAS INTERFACES DE USUARIO</vt:lpstr>
      <vt:lpstr>LINEAMIENTOS PARA EL DISEÑO DE DIÁLOGOS</vt:lpstr>
      <vt:lpstr>COMUNICACIÓN SIGNIFICATIVA</vt:lpstr>
      <vt:lpstr>COMUNICACIÓN SIGNIFICATIVA</vt:lpstr>
      <vt:lpstr>ACCIÓN MÍNIMA DE USUARIO</vt:lpstr>
      <vt:lpstr>ACCIÓN MÍNIMA DE USUARIO</vt:lpstr>
      <vt:lpstr>ACCIÓN MÍNIMA DE USUARIO</vt:lpstr>
      <vt:lpstr>ACCIÓN MÍNIMA DE USUARIO</vt:lpstr>
      <vt:lpstr>FUNCIONAMIENTO NORMAL Y CONSISTENCIA</vt:lpstr>
      <vt:lpstr>FUNCIONAMIENTO NORMAL Y CONSISTENCIA</vt:lpstr>
      <vt:lpstr>FUNCIONAMIENTO NORMAL Y CONSISTENCIA</vt:lpstr>
      <vt:lpstr>RETROALIMENTACIÓN PARA LOS USUARIOS</vt:lpstr>
      <vt:lpstr>La retroalimentación es necesaria para:</vt:lpstr>
      <vt:lpstr> TIPOS DE RETROALIMENTACIÓN</vt:lpstr>
      <vt:lpstr>TIPOS DE RETROALIMENTACIÓN</vt:lpstr>
      <vt:lpstr>TIPOS DE RETROALIMENTACIÓN</vt:lpstr>
      <vt:lpstr>INCLUSIÓN DE RETROALIMENTACIÓN EN EL DISEÑO</vt:lpstr>
      <vt:lpstr>INCLUSIÓN DE RETROALIMENTACIÓN EN EL DISEÑO</vt:lpstr>
      <vt:lpstr>DISEÑO DE CONSULTAS</vt:lpstr>
      <vt:lpstr>Tipo de consulta 1</vt:lpstr>
      <vt:lpstr>Tipo de consulta 2</vt:lpstr>
      <vt:lpstr>Tipo de consulta 3</vt:lpstr>
      <vt:lpstr>Tipo de consulta 4</vt:lpstr>
      <vt:lpstr>Tipo de consulta 5</vt:lpstr>
      <vt:lpstr>Tipo de consulta 6</vt:lpstr>
      <vt:lpstr>MÉTODOS DE CONSULTA</vt:lpstr>
      <vt:lpstr>Consulta mediante ejemplo</vt:lpstr>
      <vt:lpstr>Lenguaje de consultas estructurado</vt:lpstr>
      <vt:lpstr>MINERÍA DE DATOS</vt:lpstr>
      <vt:lpstr>MINERÍA DE DATOS</vt:lpstr>
      <vt:lpstr>MINERÍA DE DATOS</vt:lpstr>
      <vt:lpstr>MINERÍA DE DATOS</vt:lpstr>
      <vt:lpstr>DISEÑO DE PROCEDIMIENTOS PRECISOS DE ENTRADA DE DATOS</vt:lpstr>
      <vt:lpstr>CODIFICACIÓN EFECTIVA</vt:lpstr>
      <vt:lpstr>Los propósitos para codificar incluyen lo siguiente:</vt:lpstr>
      <vt:lpstr>El código de secuencia simple</vt:lpstr>
      <vt:lpstr>Códigos de derivación alfabética</vt:lpstr>
      <vt:lpstr>CLASIFICACIÓN DE LA INFORMACIÓN</vt:lpstr>
      <vt:lpstr>Códigos de clasificación</vt:lpstr>
      <vt:lpstr>Códigos de secuencia en bloques</vt:lpstr>
      <vt:lpstr>¿CÓMO OCULTAR LA INFORMACIÓN?</vt:lpstr>
      <vt:lpstr>Códigos de cifrado</vt:lpstr>
      <vt:lpstr>¿CÓMO REVELAR LA INFORMACIÓN?</vt:lpstr>
      <vt:lpstr>Códigos de subconjuntos de dígitos significativos</vt:lpstr>
      <vt:lpstr>Códigos mnemónicos</vt:lpstr>
      <vt:lpstr>UNICODE</vt:lpstr>
      <vt:lpstr>SOLICITUD DE LA ACCIÓN ADECUADA</vt:lpstr>
      <vt:lpstr>Códigos de función</vt:lpstr>
      <vt:lpstr>LINEAMIENTOS GENERALES PARA LA CODIFICACIÓN</vt:lpstr>
      <vt:lpstr>Presentación de PowerPoint</vt:lpstr>
      <vt:lpstr>Presentación de PowerPoint</vt:lpstr>
      <vt:lpstr>Presentación de PowerPoint</vt:lpstr>
      <vt:lpstr>Presentación de PowerPoint</vt:lpstr>
      <vt:lpstr>Uso de códigos</vt:lpstr>
      <vt:lpstr>CAPTURA DE DATOS EFECTIVA Y EFICIENTE</vt:lpstr>
      <vt:lpstr>EVITANDO CUELLOS DE BOTELLA Y PASOS ADICIONALES</vt:lpstr>
      <vt:lpstr>EMPEZANDO CON UN BUEN FORMULARIO</vt:lpstr>
      <vt:lpstr>ELECCIÓN DE UN MÉTODO DE ENTRADA DE DATOS</vt:lpstr>
      <vt:lpstr>Presentación de PowerPoint</vt:lpstr>
      <vt:lpstr>Presentación de PowerPoint</vt:lpstr>
      <vt:lpstr>VALIDACIÓN DE LAS TRANSACCIONES DE ENTRADA</vt:lpstr>
      <vt:lpstr>Validaciones …</vt:lpstr>
      <vt:lpstr>Presentación de PowerPoint</vt:lpstr>
      <vt:lpstr>Bibliografía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Diseños</dc:title>
  <dc:creator>ARELI</dc:creator>
  <cp:lastModifiedBy>Marco Antonio Dorantes Gonzalez</cp:lastModifiedBy>
  <cp:revision>171</cp:revision>
  <dcterms:created xsi:type="dcterms:W3CDTF">2014-04-07T00:49:16Z</dcterms:created>
  <dcterms:modified xsi:type="dcterms:W3CDTF">2017-05-09T18:25:23Z</dcterms:modified>
</cp:coreProperties>
</file>